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58"/>
  </p:notesMasterIdLst>
  <p:handoutMasterIdLst>
    <p:handoutMasterId r:id="rId59"/>
  </p:handoutMasterIdLst>
  <p:sldIdLst>
    <p:sldId id="366" r:id="rId2"/>
    <p:sldId id="367" r:id="rId3"/>
    <p:sldId id="403" r:id="rId4"/>
    <p:sldId id="404" r:id="rId5"/>
    <p:sldId id="405" r:id="rId6"/>
    <p:sldId id="406" r:id="rId7"/>
    <p:sldId id="407" r:id="rId8"/>
    <p:sldId id="408" r:id="rId9"/>
    <p:sldId id="409" r:id="rId10"/>
    <p:sldId id="411" r:id="rId11"/>
    <p:sldId id="412" r:id="rId12"/>
    <p:sldId id="413" r:id="rId13"/>
    <p:sldId id="414" r:id="rId14"/>
    <p:sldId id="416" r:id="rId15"/>
    <p:sldId id="415" r:id="rId16"/>
    <p:sldId id="417" r:id="rId17"/>
    <p:sldId id="455" r:id="rId18"/>
    <p:sldId id="418" r:id="rId19"/>
    <p:sldId id="419" r:id="rId20"/>
    <p:sldId id="420" r:id="rId21"/>
    <p:sldId id="421" r:id="rId22"/>
    <p:sldId id="422" r:id="rId23"/>
    <p:sldId id="410" r:id="rId24"/>
    <p:sldId id="423" r:id="rId25"/>
    <p:sldId id="424" r:id="rId26"/>
    <p:sldId id="468" r:id="rId27"/>
    <p:sldId id="454" r:id="rId28"/>
    <p:sldId id="425" r:id="rId29"/>
    <p:sldId id="426" r:id="rId30"/>
    <p:sldId id="428" r:id="rId31"/>
    <p:sldId id="429" r:id="rId32"/>
    <p:sldId id="431" r:id="rId33"/>
    <p:sldId id="432" r:id="rId34"/>
    <p:sldId id="433" r:id="rId35"/>
    <p:sldId id="453" r:id="rId36"/>
    <p:sldId id="435" r:id="rId37"/>
    <p:sldId id="436" r:id="rId38"/>
    <p:sldId id="437" r:id="rId39"/>
    <p:sldId id="439" r:id="rId40"/>
    <p:sldId id="440" r:id="rId41"/>
    <p:sldId id="441" r:id="rId42"/>
    <p:sldId id="442" r:id="rId43"/>
    <p:sldId id="444" r:id="rId44"/>
    <p:sldId id="456" r:id="rId45"/>
    <p:sldId id="449" r:id="rId46"/>
    <p:sldId id="457" r:id="rId47"/>
    <p:sldId id="458" r:id="rId48"/>
    <p:sldId id="459" r:id="rId49"/>
    <p:sldId id="460" r:id="rId50"/>
    <p:sldId id="461" r:id="rId51"/>
    <p:sldId id="462" r:id="rId52"/>
    <p:sldId id="463" r:id="rId53"/>
    <p:sldId id="464" r:id="rId54"/>
    <p:sldId id="465" r:id="rId55"/>
    <p:sldId id="466" r:id="rId56"/>
    <p:sldId id="467" r:id="rId5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CC776B-ADB8-4963-A43F-9FF1811151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961EAE-DC09-4804-B9F7-009B8EB583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google.com/imgres?imgurl=http://www.flatrock.org.nz/topics/men/assets/sperm_egg_summit2.jpg&amp;imgrefurl=http://www.flatrock.org.nz/topics/men/fertile_competition.htm&amp;h=771&amp;w=756&amp;sz=56&amp;hl=en&amp;start=4&amp;tbnid=9SroOK6F7QRdkM:&amp;tbnh=142&amp;tbnw=139&amp;prev=/images?q=sperm+and+egg+cells&amp;gbv=2&amp;svnum=10&amp;hl=e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arsmachina.com/ross1428.htm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oralchelation.com/ingred/images/bd05551_.gif" TargetMode="Externa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Cell Structure and Function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871537" y="5105400"/>
            <a:ext cx="7391400" cy="533400"/>
          </a:xfrm>
        </p:spPr>
        <p:txBody>
          <a:bodyPr>
            <a:normAutofit fontScale="85000" lnSpcReduction="10000"/>
          </a:bodyPr>
          <a:lstStyle/>
          <a:p>
            <a:r>
              <a:rPr lang="en-US" sz="1900" dirty="0" smtClean="0"/>
              <a:t>Lesson 1 – Eukaryotic Cells and Organelles (</a:t>
            </a:r>
            <a:r>
              <a:rPr lang="en-US" sz="1900" i="1" dirty="0" smtClean="0"/>
              <a:t>Inquiry into Life pg. 49-62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7" name="Picture 5" descr="mad86751_03_04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28600"/>
            <a:ext cx="3970903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Cells</a:t>
            </a:r>
            <a:endParaRPr lang="en-CA" dirty="0"/>
          </a:p>
        </p:txBody>
      </p:sp>
      <p:sp>
        <p:nvSpPr>
          <p:cNvPr id="10243" name="Rectangle 1027"/>
          <p:cNvSpPr>
            <a:spLocks noGrp="1" noChangeArrowheads="1"/>
          </p:cNvSpPr>
          <p:nvPr>
            <p:ph sz="quarter" idx="1"/>
          </p:nvPr>
        </p:nvSpPr>
        <p:spPr bwMode="auto">
          <a:xfrm>
            <a:off x="457200" y="1219200"/>
            <a:ext cx="8229600" cy="493776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en-US" sz="3200" dirty="0" smtClean="0"/>
              <a:t>There are two overall classifications of cells:</a:t>
            </a:r>
            <a:endParaRPr lang="en-US" sz="3200" dirty="0" smtClean="0">
              <a:solidFill>
                <a:srgbClr val="0000FF"/>
              </a:solidFill>
            </a:endParaRPr>
          </a:p>
          <a:p>
            <a:r>
              <a:rPr lang="en-US" sz="2800" dirty="0" smtClean="0">
                <a:solidFill>
                  <a:srgbClr val="C00000"/>
                </a:solidFill>
              </a:rPr>
              <a:t>Prokaryotic cells (simple cells)</a:t>
            </a:r>
          </a:p>
          <a:p>
            <a:pPr lvl="1"/>
            <a:r>
              <a:rPr lang="en-US" sz="2500" dirty="0" smtClean="0"/>
              <a:t>Do not contain nucleus or membrane enclosed organelles</a:t>
            </a:r>
          </a:p>
          <a:p>
            <a:pPr lvl="1"/>
            <a:r>
              <a:rPr lang="en-US" sz="2500" dirty="0" smtClean="0"/>
              <a:t>Found in Bacteria, </a:t>
            </a:r>
            <a:r>
              <a:rPr lang="en-US" sz="2500" dirty="0" err="1" smtClean="0"/>
              <a:t>Archaea</a:t>
            </a:r>
            <a:endParaRPr lang="en-US" sz="2500" dirty="0" smtClean="0"/>
          </a:p>
          <a:p>
            <a:pPr lvl="1"/>
            <a:r>
              <a:rPr lang="en-US" sz="2500" dirty="0" smtClean="0"/>
              <a:t>Usually exist as single celled organisms (unicellular)</a:t>
            </a:r>
            <a:endParaRPr lang="en-US" sz="2800" dirty="0" smtClean="0"/>
          </a:p>
          <a:p>
            <a:r>
              <a:rPr lang="en-US" sz="2800" dirty="0" smtClean="0">
                <a:solidFill>
                  <a:srgbClr val="C00000"/>
                </a:solidFill>
              </a:rPr>
              <a:t>Eukaryotic cells (complex cells)</a:t>
            </a:r>
          </a:p>
          <a:p>
            <a:pPr lvl="1"/>
            <a:r>
              <a:rPr lang="en-US" sz="2500" dirty="0" smtClean="0"/>
              <a:t>possess nucleus and organelles</a:t>
            </a:r>
          </a:p>
          <a:p>
            <a:pPr lvl="1"/>
            <a:r>
              <a:rPr lang="en-US" sz="2500" dirty="0" smtClean="0"/>
              <a:t>Contains internal membranes</a:t>
            </a:r>
          </a:p>
          <a:p>
            <a:pPr lvl="1"/>
            <a:r>
              <a:rPr lang="en-US" sz="2500" dirty="0" smtClean="0"/>
              <a:t>Multicellular organisms</a:t>
            </a:r>
          </a:p>
        </p:txBody>
      </p:sp>
    </p:spTree>
    <p:extLst>
      <p:ext uri="{BB962C8B-B14F-4D97-AF65-F5344CB8AC3E}">
        <p14:creationId xmlns:p14="http://schemas.microsoft.com/office/powerpoint/2010/main" xmlns="" val="31134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Prokaryotic Cells</a:t>
            </a:r>
            <a:endParaRPr lang="en-CA" dirty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u="sng" dirty="0" smtClean="0">
                <a:solidFill>
                  <a:schemeClr val="accent2"/>
                </a:solidFill>
              </a:rPr>
              <a:t> </a:t>
            </a:r>
            <a:endParaRPr lang="en-US" dirty="0" smtClean="0"/>
          </a:p>
        </p:txBody>
      </p:sp>
      <p:pic>
        <p:nvPicPr>
          <p:cNvPr id="5" name="Picture 5" descr="mad86751_03_03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442841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mad86751_03_03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6538" y="0"/>
            <a:ext cx="3917462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420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Eukaryotic Cells</a:t>
            </a:r>
            <a:endParaRPr lang="en-CA" dirty="0"/>
          </a:p>
        </p:txBody>
      </p:sp>
      <p:pic>
        <p:nvPicPr>
          <p:cNvPr id="7" name="Picture 5" descr="mad86751_03_04b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219200"/>
            <a:ext cx="5955762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 descr="P050-02"/>
          <p:cNvSpPr>
            <a:spLocks noGrp="1" noChangeAspect="1" noChangeArrowheads="1"/>
          </p:cNvSpPr>
          <p:nvPr isPhoto="1"/>
        </p:nvSpPr>
        <p:spPr bwMode="auto">
          <a:xfrm>
            <a:off x="5518626" y="1"/>
            <a:ext cx="3604591" cy="25908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49999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28600" y="0"/>
            <a:ext cx="8686800" cy="784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9pPr>
          </a:lstStyle>
          <a:p>
            <a:r>
              <a:rPr lang="en-US" sz="3600" dirty="0"/>
              <a:t>Examples of </a:t>
            </a:r>
            <a:r>
              <a:rPr lang="en-US" sz="3600" b="1" dirty="0"/>
              <a:t>Eukaryotic</a:t>
            </a:r>
            <a:r>
              <a:rPr lang="en-US" sz="3600" dirty="0"/>
              <a:t> cells include </a:t>
            </a:r>
            <a:r>
              <a:rPr lang="en-US" sz="3600" b="1" dirty="0"/>
              <a:t>Plants, Animals, </a:t>
            </a:r>
            <a:r>
              <a:rPr lang="en-US" sz="3600" b="1" dirty="0" err="1"/>
              <a:t>Protists</a:t>
            </a:r>
            <a:r>
              <a:rPr lang="en-US" sz="3600" b="1" dirty="0"/>
              <a:t>, Fungi.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dirty="0"/>
              <a:t>Prokaryotic cells are considered to be less efficient than Eukaryotic cells because the chemical reactions occur all over the cytoplasm rather than in </a:t>
            </a:r>
            <a:r>
              <a:rPr lang="en-US" dirty="0">
                <a:solidFill>
                  <a:srgbClr val="C00000"/>
                </a:solidFill>
              </a:rPr>
              <a:t>areas of specialization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 </a:t>
            </a:r>
            <a:endParaRPr lang="en-US" b="1" dirty="0"/>
          </a:p>
          <a:p>
            <a:endParaRPr lang="en-US" dirty="0"/>
          </a:p>
        </p:txBody>
      </p:sp>
      <p:pic>
        <p:nvPicPr>
          <p:cNvPr id="13315" name="Picture 2" descr="http://drnelson.utmem.edu/japan04talk/slide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784860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3650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657"/>
          <a:stretch>
            <a:fillRect/>
          </a:stretch>
        </p:blipFill>
        <p:spPr bwMode="auto">
          <a:xfrm>
            <a:off x="228600" y="685800"/>
            <a:ext cx="8915400" cy="603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381000" y="228600"/>
            <a:ext cx="7848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9pPr>
          </a:lstStyle>
          <a:p>
            <a:r>
              <a:rPr lang="en-US" sz="3600">
                <a:solidFill>
                  <a:srgbClr val="FF0000"/>
                </a:solidFill>
              </a:rPr>
              <a:t>Cell Organelles – Plant Cell</a:t>
            </a:r>
          </a:p>
        </p:txBody>
      </p:sp>
    </p:spTree>
    <p:extLst>
      <p:ext uri="{BB962C8B-B14F-4D97-AF65-F5344CB8AC3E}">
        <p14:creationId xmlns:p14="http://schemas.microsoft.com/office/powerpoint/2010/main" xmlns="" val="340864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47"/>
          <a:stretch>
            <a:fillRect/>
          </a:stretch>
        </p:blipFill>
        <p:spPr bwMode="auto">
          <a:xfrm>
            <a:off x="285750" y="762000"/>
            <a:ext cx="8858250" cy="581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381000" y="228600"/>
            <a:ext cx="7848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9pPr>
          </a:lstStyle>
          <a:p>
            <a:r>
              <a:rPr lang="en-US" sz="3600" dirty="0">
                <a:solidFill>
                  <a:srgbClr val="FF0000"/>
                </a:solidFill>
              </a:rPr>
              <a:t>Cell Organelles – Animal Cell</a:t>
            </a:r>
          </a:p>
        </p:txBody>
      </p:sp>
    </p:spTree>
    <p:extLst>
      <p:ext uri="{BB962C8B-B14F-4D97-AF65-F5344CB8AC3E}">
        <p14:creationId xmlns:p14="http://schemas.microsoft.com/office/powerpoint/2010/main" xmlns="" val="190729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Nucleus</a:t>
            </a:r>
            <a:endParaRPr lang="en-CA" dirty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sz="quarter" idx="1"/>
          </p:nvPr>
        </p:nvSpPr>
        <p:spPr bwMode="auto">
          <a:xfrm>
            <a:off x="533400" y="1295400"/>
            <a:ext cx="8229600" cy="493776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>
              <a:lnSpc>
                <a:spcPct val="90000"/>
              </a:lnSpc>
              <a:buNone/>
            </a:pPr>
            <a:endParaRPr lang="en-US" sz="1200" b="1" u="sng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Largest </a:t>
            </a:r>
            <a:r>
              <a:rPr lang="en-US" sz="2800" dirty="0"/>
              <a:t>Organelle.</a:t>
            </a:r>
          </a:p>
          <a:p>
            <a:pPr>
              <a:lnSpc>
                <a:spcPct val="90000"/>
              </a:lnSpc>
              <a:buNone/>
            </a:pPr>
            <a:endParaRPr lang="en-US" sz="12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Surrounded </a:t>
            </a:r>
            <a:r>
              <a:rPr lang="en-US" sz="2800" dirty="0"/>
              <a:t>by a </a:t>
            </a:r>
          </a:p>
          <a:p>
            <a:pPr>
              <a:lnSpc>
                <a:spcPct val="90000"/>
              </a:lnSpc>
              <a:buNone/>
            </a:pPr>
            <a:r>
              <a:rPr lang="en-US" sz="2800" dirty="0"/>
              <a:t>double-layered membrane</a:t>
            </a:r>
          </a:p>
          <a:p>
            <a:pPr>
              <a:lnSpc>
                <a:spcPct val="90000"/>
              </a:lnSpc>
              <a:buNone/>
            </a:pPr>
            <a:r>
              <a:rPr lang="en-US" sz="2800" dirty="0"/>
              <a:t> </a:t>
            </a:r>
            <a:r>
              <a:rPr lang="en-US" sz="2800" b="1" u="sng" dirty="0"/>
              <a:t>(the </a:t>
            </a:r>
            <a:r>
              <a:rPr lang="en-US" sz="2800" b="1" u="sng" dirty="0">
                <a:solidFill>
                  <a:srgbClr val="A3171E"/>
                </a:solidFill>
              </a:rPr>
              <a:t>nuclear envelope</a:t>
            </a:r>
            <a:r>
              <a:rPr lang="en-US" sz="2800" b="1" u="sng" dirty="0"/>
              <a:t>).</a:t>
            </a:r>
          </a:p>
          <a:p>
            <a:pPr>
              <a:lnSpc>
                <a:spcPct val="90000"/>
              </a:lnSpc>
              <a:buNone/>
            </a:pPr>
            <a:endParaRPr lang="en-US" sz="1200" b="1" u="sng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Membrane </a:t>
            </a:r>
            <a:r>
              <a:rPr lang="en-US" sz="2800" dirty="0"/>
              <a:t>has pores through which larger molecules pass.  </a:t>
            </a:r>
            <a:r>
              <a:rPr lang="en-US" sz="2800" b="1" u="sng" dirty="0"/>
              <a:t>(</a:t>
            </a:r>
            <a:r>
              <a:rPr lang="en-US" sz="2800" b="1" u="sng" dirty="0">
                <a:solidFill>
                  <a:srgbClr val="A3171E"/>
                </a:solidFill>
              </a:rPr>
              <a:t>Nuclear Pores</a:t>
            </a:r>
            <a:r>
              <a:rPr lang="en-US" sz="2800" b="1" u="sng" dirty="0"/>
              <a:t>)</a:t>
            </a:r>
          </a:p>
          <a:p>
            <a:pPr>
              <a:lnSpc>
                <a:spcPct val="90000"/>
              </a:lnSpc>
              <a:buNone/>
            </a:pPr>
            <a:endParaRPr lang="en-US" sz="1200" b="1" u="sng" dirty="0"/>
          </a:p>
          <a:p>
            <a:pPr>
              <a:lnSpc>
                <a:spcPct val="90000"/>
              </a:lnSpc>
            </a:pPr>
            <a:r>
              <a:rPr lang="en-US" sz="2800" b="1" u="sng" dirty="0" smtClean="0">
                <a:solidFill>
                  <a:srgbClr val="A3171E"/>
                </a:solidFill>
              </a:rPr>
              <a:t>Control </a:t>
            </a:r>
            <a:r>
              <a:rPr lang="en-US" sz="2800" b="1" u="sng" dirty="0">
                <a:solidFill>
                  <a:srgbClr val="A3171E"/>
                </a:solidFill>
              </a:rPr>
              <a:t>center for the cell’s functions</a:t>
            </a:r>
            <a:r>
              <a:rPr lang="en-US" sz="2800" dirty="0"/>
              <a:t>.  (The brain).</a:t>
            </a:r>
          </a:p>
          <a:p>
            <a:pPr>
              <a:lnSpc>
                <a:spcPct val="90000"/>
              </a:lnSpc>
              <a:buNone/>
            </a:pPr>
            <a:endParaRPr lang="en-US" sz="12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Contains </a:t>
            </a:r>
            <a:r>
              <a:rPr lang="en-US" sz="2800" dirty="0"/>
              <a:t>a fluid called the nucleoplasm.</a:t>
            </a:r>
          </a:p>
          <a:p>
            <a:pPr>
              <a:lnSpc>
                <a:spcPct val="90000"/>
              </a:lnSpc>
              <a:buNone/>
            </a:pPr>
            <a:endParaRPr lang="en-US" sz="12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Contains </a:t>
            </a:r>
            <a:r>
              <a:rPr lang="en-US" sz="2800" dirty="0"/>
              <a:t>chromatin (</a:t>
            </a:r>
            <a:r>
              <a:rPr lang="en-US" sz="2800" b="1" u="sng" dirty="0">
                <a:solidFill>
                  <a:srgbClr val="A3171E"/>
                </a:solidFill>
              </a:rPr>
              <a:t>DNA</a:t>
            </a:r>
            <a:r>
              <a:rPr lang="en-US" sz="2800" u="sng" dirty="0"/>
              <a:t> </a:t>
            </a:r>
            <a:r>
              <a:rPr lang="en-US" sz="2800" dirty="0"/>
              <a:t>strands which forms chromosomes during cell division.)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</p:txBody>
      </p:sp>
      <p:pic>
        <p:nvPicPr>
          <p:cNvPr id="16387" name="Picture 2" descr="http://library.thinkquest.org/06aug/01942/plcells/thinkquest/nucleu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0891"/>
            <a:ext cx="44196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9248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38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8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38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38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Nucleus and Nuclear Envelope</a:t>
            </a:r>
            <a:endParaRPr lang="en-CA" dirty="0"/>
          </a:p>
        </p:txBody>
      </p:sp>
      <p:pic>
        <p:nvPicPr>
          <p:cNvPr id="4" name="Picture 5" descr="mad86751_03_0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19200"/>
            <a:ext cx="7086600" cy="541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996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the-aps.org/education/lot/cell/ce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3045" y="228600"/>
            <a:ext cx="34671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28600" y="1447800"/>
            <a:ext cx="8153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 u="sng" dirty="0"/>
              <a:t/>
            </a:r>
            <a:br>
              <a:rPr lang="en-US" b="1" u="sng" dirty="0"/>
            </a:br>
            <a:endParaRPr lang="en-US" dirty="0"/>
          </a:p>
        </p:txBody>
      </p:sp>
      <p:cxnSp>
        <p:nvCxnSpPr>
          <p:cNvPr id="7" name="Elbow Connector 6"/>
          <p:cNvCxnSpPr/>
          <p:nvPr/>
        </p:nvCxnSpPr>
        <p:spPr bwMode="auto">
          <a:xfrm>
            <a:off x="4876800" y="685800"/>
            <a:ext cx="2133600" cy="12954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>
            <a:glow rad="228600">
              <a:srgbClr val="FF0000">
                <a:alpha val="40000"/>
              </a:srgbClr>
            </a:glow>
          </a:effec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Nucleolus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81000" y="1333500"/>
            <a:ext cx="5181600" cy="5143500"/>
          </a:xfrm>
        </p:spPr>
        <p:txBody>
          <a:bodyPr>
            <a:normAutofit/>
          </a:bodyPr>
          <a:lstStyle/>
          <a:p>
            <a:r>
              <a:rPr lang="en-US" dirty="0" smtClean="0"/>
              <a:t>Dark </a:t>
            </a:r>
            <a:r>
              <a:rPr lang="en-US" dirty="0"/>
              <a:t>region in the </a:t>
            </a:r>
            <a:r>
              <a:rPr lang="en-US" dirty="0" smtClean="0"/>
              <a:t>Nucleoplasm.</a:t>
            </a:r>
          </a:p>
          <a:p>
            <a:r>
              <a:rPr lang="en-US" dirty="0" smtClean="0"/>
              <a:t>One </a:t>
            </a:r>
            <a:r>
              <a:rPr lang="en-US" dirty="0"/>
              <a:t>or more found in the </a:t>
            </a:r>
            <a:r>
              <a:rPr lang="en-US" dirty="0" smtClean="0"/>
              <a:t>nucleus.</a:t>
            </a:r>
          </a:p>
          <a:p>
            <a:r>
              <a:rPr lang="en-US" dirty="0" smtClean="0"/>
              <a:t>Site </a:t>
            </a:r>
            <a:r>
              <a:rPr lang="en-US" dirty="0"/>
              <a:t>where ribosomal RNA </a:t>
            </a:r>
            <a:r>
              <a:rPr lang="en-US" b="1" u="sng" dirty="0"/>
              <a:t>(</a:t>
            </a:r>
            <a:r>
              <a:rPr lang="en-US" b="1" u="sng" dirty="0" err="1">
                <a:solidFill>
                  <a:srgbClr val="C00000"/>
                </a:solidFill>
              </a:rPr>
              <a:t>rRNA</a:t>
            </a:r>
            <a:r>
              <a:rPr lang="en-US" b="1" u="sng" dirty="0"/>
              <a:t>)</a:t>
            </a:r>
            <a:r>
              <a:rPr lang="en-US" dirty="0"/>
              <a:t> is produced or </a:t>
            </a:r>
            <a:br>
              <a:rPr lang="en-US" dirty="0"/>
            </a:br>
            <a:r>
              <a:rPr lang="en-US" dirty="0" smtClean="0"/>
              <a:t>stored.</a:t>
            </a:r>
          </a:p>
          <a:p>
            <a:r>
              <a:rPr lang="en-US" dirty="0" smtClean="0"/>
              <a:t>Involved </a:t>
            </a:r>
            <a:r>
              <a:rPr lang="en-US" dirty="0"/>
              <a:t>in interactions between the nucleus </a:t>
            </a:r>
            <a:r>
              <a:rPr lang="en-US" dirty="0" smtClean="0"/>
              <a:t>and</a:t>
            </a:r>
            <a:r>
              <a:rPr lang="en-US" dirty="0"/>
              <a:t> </a:t>
            </a:r>
            <a:r>
              <a:rPr lang="en-US" dirty="0" smtClean="0"/>
              <a:t>the </a:t>
            </a:r>
            <a:r>
              <a:rPr lang="en-US" dirty="0"/>
              <a:t>cytoplasm.</a:t>
            </a:r>
            <a:br>
              <a:rPr lang="en-US" dirty="0"/>
            </a:br>
            <a:endParaRPr lang="en-US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02889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0" y="22860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9pPr>
          </a:lstStyle>
          <a:p>
            <a:endParaRPr lang="en-US" b="1" u="sng" dirty="0" smtClean="0"/>
          </a:p>
          <a:p>
            <a:endParaRPr lang="en-US" b="1" u="sng" dirty="0"/>
          </a:p>
        </p:txBody>
      </p:sp>
      <p:pic>
        <p:nvPicPr>
          <p:cNvPr id="18435" name="Picture 3" descr="http://images.google.com/url?q=http://kconline.kaskaskia.edu/bcambron/Biology%2520117/Cells_files/image004.jpg&amp;usg=AFQjCNE_TdJuK4lb74kn9sEl7xRxD27zW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7000" y="3657600"/>
            <a:ext cx="51816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Chromatin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marL="0" indent="0">
              <a:buNone/>
            </a:pPr>
            <a:endParaRPr lang="en-US" b="1" u="sng" dirty="0"/>
          </a:p>
          <a:p>
            <a:r>
              <a:rPr lang="en-US" sz="2800" dirty="0" smtClean="0"/>
              <a:t>The </a:t>
            </a:r>
            <a:r>
              <a:rPr lang="en-US" sz="2800" b="1" u="sng" dirty="0">
                <a:solidFill>
                  <a:srgbClr val="A3171E"/>
                </a:solidFill>
              </a:rPr>
              <a:t>hereditary material</a:t>
            </a:r>
            <a:r>
              <a:rPr lang="en-US" sz="2800" dirty="0">
                <a:solidFill>
                  <a:srgbClr val="A3171E"/>
                </a:solidFill>
              </a:rPr>
              <a:t> </a:t>
            </a:r>
            <a:r>
              <a:rPr lang="en-US" sz="2800" dirty="0"/>
              <a:t>of the cell</a:t>
            </a:r>
            <a:r>
              <a:rPr lang="en-US" sz="2800" dirty="0" smtClean="0"/>
              <a:t>.</a:t>
            </a:r>
            <a:endParaRPr lang="en-US" sz="2800" dirty="0"/>
          </a:p>
          <a:p>
            <a:r>
              <a:rPr lang="en-US" sz="2800" dirty="0" smtClean="0"/>
              <a:t>Condenses </a:t>
            </a:r>
            <a:r>
              <a:rPr lang="en-US" sz="2800" dirty="0"/>
              <a:t>to form </a:t>
            </a:r>
            <a:r>
              <a:rPr lang="en-US" sz="2800" b="1" u="sng" dirty="0">
                <a:solidFill>
                  <a:srgbClr val="A3171E"/>
                </a:solidFill>
              </a:rPr>
              <a:t>chromosomes</a:t>
            </a:r>
            <a:r>
              <a:rPr lang="en-US" sz="2800" dirty="0"/>
              <a:t> during </a:t>
            </a:r>
            <a:r>
              <a:rPr lang="en-US" sz="2800" dirty="0" smtClean="0"/>
              <a:t>cell division</a:t>
            </a:r>
            <a:r>
              <a:rPr lang="en-US" sz="2800" dirty="0"/>
              <a:t>.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Composed </a:t>
            </a:r>
            <a:r>
              <a:rPr lang="en-US" sz="2800" dirty="0"/>
              <a:t>of </a:t>
            </a:r>
            <a:r>
              <a:rPr lang="en-US" sz="2800" dirty="0">
                <a:solidFill>
                  <a:srgbClr val="A3171E"/>
                </a:solidFill>
              </a:rPr>
              <a:t>Protein and DNA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05103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Analyze the functional inter-relationships of cell structures, including:</a:t>
            </a:r>
          </a:p>
          <a:p>
            <a:pPr lvl="1"/>
            <a:r>
              <a:rPr lang="en-US" dirty="0" smtClean="0"/>
              <a:t>Describe the major cell structures and their functions</a:t>
            </a:r>
          </a:p>
          <a:p>
            <a:pPr lvl="1"/>
            <a:r>
              <a:rPr lang="en-US" dirty="0" smtClean="0"/>
              <a:t>State the balanced chemical equation for cellular respiration</a:t>
            </a:r>
          </a:p>
          <a:p>
            <a:pPr lvl="1"/>
            <a:r>
              <a:rPr lang="en-US" dirty="0" smtClean="0"/>
              <a:t>Describe how the Endomembrane System functions to compartmentalize the cell and move materials through it</a:t>
            </a:r>
          </a:p>
          <a:p>
            <a:pPr lvl="1"/>
            <a:r>
              <a:rPr lang="en-US" dirty="0" smtClean="0"/>
              <a:t>Identify cell structures depicted in diagrams and electron micrographs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http://learn.genetics.utah.edu/units/disorders/karyotype/images/chromosome_3d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295400"/>
            <a:ext cx="31623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CA" dirty="0" smtClean="0"/>
              <a:t>Chromosomes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295400"/>
            <a:ext cx="5181600" cy="4876800"/>
          </a:xfrm>
        </p:spPr>
        <p:txBody>
          <a:bodyPr/>
          <a:lstStyle/>
          <a:p>
            <a:endParaRPr lang="en-US" sz="2400" b="1" u="sng" dirty="0">
              <a:solidFill>
                <a:srgbClr val="A3171E"/>
              </a:solidFill>
            </a:endParaRPr>
          </a:p>
          <a:p>
            <a:r>
              <a:rPr lang="en-US" sz="2800" dirty="0" smtClean="0"/>
              <a:t>Condensed chromatin</a:t>
            </a:r>
            <a:endParaRPr lang="en-US" sz="2800" dirty="0"/>
          </a:p>
          <a:p>
            <a:r>
              <a:rPr lang="en-US" sz="2800" dirty="0" smtClean="0"/>
              <a:t>Contains </a:t>
            </a:r>
            <a:r>
              <a:rPr lang="en-US" sz="2800" dirty="0"/>
              <a:t>the </a:t>
            </a:r>
            <a:r>
              <a:rPr lang="en-US" sz="2800" b="1" u="sng" dirty="0" smtClean="0">
                <a:solidFill>
                  <a:srgbClr val="A3171E"/>
                </a:solidFill>
              </a:rPr>
              <a:t>hereditary information</a:t>
            </a:r>
            <a:r>
              <a:rPr lang="en-US" sz="2800" b="1" u="sng" dirty="0">
                <a:solidFill>
                  <a:srgbClr val="A3171E"/>
                </a:solidFill>
              </a:rPr>
              <a:t>.</a:t>
            </a:r>
            <a:r>
              <a:rPr lang="en-US" sz="2800" dirty="0">
                <a:solidFill>
                  <a:srgbClr val="A3171E"/>
                </a:solidFill>
              </a:rPr>
              <a:t> </a:t>
            </a:r>
            <a:r>
              <a:rPr lang="en-US" sz="2800" dirty="0"/>
              <a:t>(genes</a:t>
            </a:r>
            <a:r>
              <a:rPr lang="en-US" sz="2800" dirty="0" smtClean="0"/>
              <a:t>)</a:t>
            </a:r>
            <a:endParaRPr lang="en-US" sz="2800" b="1" u="sng" dirty="0"/>
          </a:p>
          <a:p>
            <a:r>
              <a:rPr lang="en-US" sz="2800" dirty="0" smtClean="0"/>
              <a:t>Rod-shaped </a:t>
            </a:r>
            <a:r>
              <a:rPr lang="en-US" sz="2800" dirty="0"/>
              <a:t>bodies in the nucleus, particularly during cell division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xmlns="" val="301167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r>
              <a:rPr lang="en-CA" dirty="0"/>
              <a:t/>
            </a:r>
            <a:br>
              <a:rPr lang="en-CA" dirty="0"/>
            </a:br>
            <a:r>
              <a:rPr lang="en-CA" dirty="0" smtClean="0"/>
              <a:t/>
            </a:r>
            <a:br>
              <a:rPr lang="en-CA" dirty="0" smtClean="0"/>
            </a:br>
            <a:r>
              <a:rPr lang="en-CA" dirty="0"/>
              <a:t/>
            </a:r>
            <a:br>
              <a:rPr lang="en-CA" dirty="0"/>
            </a:br>
            <a:r>
              <a:rPr lang="en-CA" dirty="0" smtClean="0"/>
              <a:t>Each eukaryotic species has a characteristic number of chromosomes</a:t>
            </a:r>
            <a:r>
              <a:rPr lang="en-US" dirty="0">
                <a:solidFill>
                  <a:srgbClr val="000000"/>
                </a:solidFill>
              </a:rPr>
              <a:t/>
            </a:r>
            <a:br>
              <a:rPr lang="en-US" dirty="0">
                <a:solidFill>
                  <a:srgbClr val="000000"/>
                </a:solidFill>
              </a:rPr>
            </a:b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483" name="Picture 9" descr="sperm_egg_summit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0013" y="2752725"/>
            <a:ext cx="132397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11" descr="sperm_egg_summi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143000"/>
            <a:ext cx="5314950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 Box 12"/>
          <p:cNvSpPr txBox="1">
            <a:spLocks noChangeArrowheads="1"/>
          </p:cNvSpPr>
          <p:nvPr/>
        </p:nvSpPr>
        <p:spPr bwMode="auto">
          <a:xfrm>
            <a:off x="0" y="1905000"/>
            <a:ext cx="3276600" cy="372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1pPr>
            <a:lvl2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9pPr>
          </a:lstStyle>
          <a:p>
            <a:pPr lvl="1">
              <a:spcBef>
                <a:spcPts val="1500"/>
              </a:spcBef>
              <a:buClr>
                <a:srgbClr val="339933"/>
              </a:buClr>
              <a:buFont typeface="Times" pitchFamily="18" charset="0"/>
              <a:buNone/>
            </a:pPr>
            <a:r>
              <a:rPr lang="en-US" sz="2800">
                <a:solidFill>
                  <a:srgbClr val="000000"/>
                </a:solidFill>
              </a:rPr>
              <a:t>A typical human cell has 46 chromosomes, but sex cells (eggs and sperm) have only 23 chromosomes. </a:t>
            </a:r>
          </a:p>
          <a:p>
            <a:pPr>
              <a:spcBef>
                <a:spcPct val="50000"/>
              </a:spcBef>
            </a:pP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xmlns="" val="38412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Cytoplasm</a:t>
            </a:r>
            <a:endParaRPr lang="en-CA" dirty="0"/>
          </a:p>
        </p:txBody>
      </p:sp>
      <p:sp>
        <p:nvSpPr>
          <p:cNvPr id="21506" name="Rectangle 3"/>
          <p:cNvSpPr>
            <a:spLocks noGrp="1" noChangeArrowheads="1"/>
          </p:cNvSpPr>
          <p:nvPr>
            <p:ph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A semifluid (like a gel) medium composed of water, salts and dissolved organic molecules</a:t>
            </a:r>
          </a:p>
          <a:p>
            <a:r>
              <a:rPr lang="en-US" dirty="0" smtClean="0"/>
              <a:t>Contains and supports </a:t>
            </a:r>
            <a:r>
              <a:rPr lang="en-US" b="1" u="sng" dirty="0" smtClean="0">
                <a:solidFill>
                  <a:srgbClr val="A3171E"/>
                </a:solidFill>
              </a:rPr>
              <a:t>all the cells organelles</a:t>
            </a:r>
            <a:r>
              <a:rPr lang="en-US" b="1" u="sng" dirty="0" smtClean="0"/>
              <a:t>.</a:t>
            </a:r>
          </a:p>
          <a:p>
            <a:pPr>
              <a:buFontTx/>
              <a:buNone/>
            </a:pPr>
            <a:endParaRPr lang="en-US" b="1" u="sng" dirty="0" smtClean="0"/>
          </a:p>
          <a:p>
            <a:pPr>
              <a:buFontTx/>
              <a:buNone/>
            </a:pPr>
            <a:r>
              <a:rPr lang="en-US" b="1" dirty="0" smtClean="0"/>
              <a:t> </a:t>
            </a:r>
            <a:r>
              <a:rPr lang="en-US" b="1" u="sng" dirty="0" smtClean="0"/>
              <a:t> </a:t>
            </a:r>
            <a:endParaRPr lang="en-US" dirty="0" smtClean="0"/>
          </a:p>
          <a:p>
            <a:pPr>
              <a:buFontTx/>
              <a:buNone/>
            </a:pPr>
            <a:endParaRPr lang="en-US" b="1" u="sng" dirty="0" smtClean="0"/>
          </a:p>
        </p:txBody>
      </p:sp>
      <p:pic>
        <p:nvPicPr>
          <p:cNvPr id="21507" name="Picture 4" descr="http://sciencecity.oupchina.com.hk/biology/student/glossary/img/cytoplas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071810"/>
            <a:ext cx="58674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0415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Plasma Membrane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52400" y="1600200"/>
            <a:ext cx="4114800" cy="45259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2800" dirty="0" smtClean="0"/>
              <a:t>All cells are surrounded by a </a:t>
            </a:r>
            <a:r>
              <a:rPr lang="en-US" sz="2800" dirty="0" smtClean="0">
                <a:solidFill>
                  <a:srgbClr val="C00000"/>
                </a:solidFill>
              </a:rPr>
              <a:t>plasma membrane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 material inside of a cell is the </a:t>
            </a:r>
            <a:r>
              <a:rPr lang="en-US" sz="2800" dirty="0" smtClean="0">
                <a:solidFill>
                  <a:srgbClr val="C00000"/>
                </a:solidFill>
              </a:rPr>
              <a:t>cytoplasm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 plasma membrane </a:t>
            </a:r>
            <a:r>
              <a:rPr lang="en-US" sz="2800" dirty="0" smtClean="0">
                <a:solidFill>
                  <a:srgbClr val="C00000"/>
                </a:solidFill>
              </a:rPr>
              <a:t>regulates what enters and exits a cell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</p:txBody>
      </p:sp>
      <p:pic>
        <p:nvPicPr>
          <p:cNvPr id="9220" name="Picture 10" descr="surface_area_to_vol_c_la_7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81000"/>
            <a:ext cx="46482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mad86751_03_04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743200"/>
            <a:ext cx="464820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2254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Plasma Membrane (cell membrane)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Composed of </a:t>
            </a:r>
            <a:r>
              <a:rPr lang="en-US" sz="2400" b="1" u="sng" dirty="0">
                <a:solidFill>
                  <a:srgbClr val="A3171E"/>
                </a:solidFill>
              </a:rPr>
              <a:t>proteins and phospholipids</a:t>
            </a:r>
            <a:r>
              <a:rPr lang="en-US" sz="2400" dirty="0"/>
              <a:t> (fats with Phosphorus).</a:t>
            </a:r>
            <a:endParaRPr lang="en-US" sz="1050" dirty="0"/>
          </a:p>
          <a:p>
            <a:endParaRPr lang="en-US" sz="900" dirty="0"/>
          </a:p>
          <a:p>
            <a:r>
              <a:rPr lang="en-US" sz="2400" dirty="0" smtClean="0"/>
              <a:t>Acts </a:t>
            </a:r>
            <a:r>
              <a:rPr lang="en-US" sz="2400" dirty="0"/>
              <a:t>as </a:t>
            </a:r>
            <a:r>
              <a:rPr lang="en-US" sz="2400" b="1" u="sng" dirty="0">
                <a:solidFill>
                  <a:srgbClr val="C00000"/>
                </a:solidFill>
              </a:rPr>
              <a:t>skin</a:t>
            </a:r>
            <a:r>
              <a:rPr lang="en-US" sz="2400" dirty="0"/>
              <a:t> around the cells contents.</a:t>
            </a:r>
          </a:p>
          <a:p>
            <a:endParaRPr lang="en-US" sz="1100" dirty="0"/>
          </a:p>
          <a:p>
            <a:r>
              <a:rPr lang="en-US" sz="2400" dirty="0" smtClean="0"/>
              <a:t>Acts </a:t>
            </a:r>
            <a:r>
              <a:rPr lang="en-US" sz="2400" dirty="0"/>
              <a:t>as a </a:t>
            </a:r>
            <a:r>
              <a:rPr lang="en-US" sz="2400" b="1" u="sng" dirty="0">
                <a:solidFill>
                  <a:srgbClr val="A3171E"/>
                </a:solidFill>
              </a:rPr>
              <a:t>selectively permeable membrane</a:t>
            </a:r>
            <a:r>
              <a:rPr lang="en-US" sz="2400" dirty="0">
                <a:solidFill>
                  <a:srgbClr val="A3171E"/>
                </a:solidFill>
              </a:rPr>
              <a:t> </a:t>
            </a:r>
            <a:r>
              <a:rPr lang="en-US" sz="2400" dirty="0"/>
              <a:t>to </a:t>
            </a:r>
            <a:r>
              <a:rPr lang="en-US" sz="2400" dirty="0" smtClean="0"/>
              <a:t>allow movement </a:t>
            </a:r>
            <a:r>
              <a:rPr lang="en-US" sz="2400" dirty="0"/>
              <a:t>of materials in and out of the cell.</a:t>
            </a:r>
          </a:p>
          <a:p>
            <a:endParaRPr lang="en-US" sz="1100" dirty="0"/>
          </a:p>
          <a:p>
            <a:r>
              <a:rPr lang="en-US" sz="2400" dirty="0" smtClean="0"/>
              <a:t>Located </a:t>
            </a:r>
            <a:r>
              <a:rPr lang="en-US" sz="2400" dirty="0"/>
              <a:t>around the outside of the cell.</a:t>
            </a:r>
          </a:p>
          <a:p>
            <a:endParaRPr lang="en-US" sz="1100" dirty="0"/>
          </a:p>
          <a:p>
            <a:r>
              <a:rPr lang="en-US" sz="2400" dirty="0" smtClean="0"/>
              <a:t>Single </a:t>
            </a:r>
            <a:r>
              <a:rPr lang="en-US" sz="2400" dirty="0"/>
              <a:t>membrane around the </a:t>
            </a:r>
            <a:r>
              <a:rPr lang="en-US" sz="2400" dirty="0" smtClean="0"/>
              <a:t>vacuoles/vesicles, </a:t>
            </a:r>
            <a:r>
              <a:rPr lang="en-US" sz="2400" dirty="0"/>
              <a:t>lysosomes, </a:t>
            </a:r>
            <a:r>
              <a:rPr lang="en-US" sz="2400" dirty="0" smtClean="0"/>
              <a:t>E.R</a:t>
            </a:r>
            <a:r>
              <a:rPr lang="en-US" sz="2400" dirty="0"/>
              <a:t>., Golgi Apparatus.</a:t>
            </a:r>
          </a:p>
          <a:p>
            <a:endParaRPr lang="en-US" sz="1100" dirty="0"/>
          </a:p>
          <a:p>
            <a:r>
              <a:rPr lang="en-US" sz="2400" dirty="0" smtClean="0"/>
              <a:t>Double </a:t>
            </a:r>
            <a:r>
              <a:rPr lang="en-US" sz="2400" dirty="0"/>
              <a:t>membrane around </a:t>
            </a:r>
            <a:r>
              <a:rPr lang="en-US" sz="2400" b="1" u="sng" dirty="0">
                <a:solidFill>
                  <a:srgbClr val="A3171E"/>
                </a:solidFill>
              </a:rPr>
              <a:t>the nucleus and </a:t>
            </a:r>
            <a:r>
              <a:rPr lang="en-US" sz="2400" b="1" u="sng" dirty="0" smtClean="0">
                <a:solidFill>
                  <a:srgbClr val="A3171E"/>
                </a:solidFill>
              </a:rPr>
              <a:t>  mitochondria</a:t>
            </a:r>
            <a:endParaRPr lang="en-US" sz="2400" b="1" u="sng" dirty="0">
              <a:solidFill>
                <a:srgbClr val="A3171E"/>
              </a:solidFill>
            </a:endParaRP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47991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55"/>
          <a:stretch>
            <a:fillRect/>
          </a:stretch>
        </p:blipFill>
        <p:spPr bwMode="auto">
          <a:xfrm>
            <a:off x="0" y="304800"/>
            <a:ext cx="8763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4692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End of Part 1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Cell Organelle Jigsaw</a:t>
            </a:r>
          </a:p>
          <a:p>
            <a:r>
              <a:rPr lang="en-CA" dirty="0" smtClean="0"/>
              <a:t>Half of groups research organelles on front side</a:t>
            </a:r>
          </a:p>
          <a:p>
            <a:r>
              <a:rPr lang="en-CA" dirty="0" smtClean="0"/>
              <a:t>Half of groups research organelles on back side</a:t>
            </a:r>
          </a:p>
          <a:p>
            <a:r>
              <a:rPr lang="en-CA" dirty="0" smtClean="0"/>
              <a:t>Half way through, 2 groups join to teach other group about their </a:t>
            </a:r>
            <a:r>
              <a:rPr lang="en-CA" dirty="0" smtClean="0"/>
              <a:t>organelles</a:t>
            </a:r>
          </a:p>
          <a:p>
            <a:pPr lvl="1"/>
            <a:r>
              <a:rPr lang="en-CA" dirty="0" smtClean="0"/>
              <a:t>Location in cell	</a:t>
            </a:r>
          </a:p>
          <a:p>
            <a:pPr lvl="1"/>
            <a:r>
              <a:rPr lang="en-CA" dirty="0" smtClean="0"/>
              <a:t>Structure</a:t>
            </a:r>
          </a:p>
          <a:p>
            <a:pPr lvl="1"/>
            <a:r>
              <a:rPr lang="en-CA" dirty="0" smtClean="0"/>
              <a:t>Function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1916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Endomembrane System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Consists of:</a:t>
            </a:r>
          </a:p>
          <a:p>
            <a:pPr lvl="1"/>
            <a:r>
              <a:rPr lang="en-CA" dirty="0" smtClean="0"/>
              <a:t>Nuclear Envelope</a:t>
            </a:r>
          </a:p>
          <a:p>
            <a:pPr lvl="1"/>
            <a:r>
              <a:rPr lang="en-CA" dirty="0" smtClean="0"/>
              <a:t>Endoplasmic reticulum</a:t>
            </a:r>
          </a:p>
          <a:p>
            <a:pPr lvl="1"/>
            <a:r>
              <a:rPr lang="en-CA" dirty="0" smtClean="0"/>
              <a:t>Golgi apparatus</a:t>
            </a:r>
          </a:p>
          <a:p>
            <a:pPr lvl="1"/>
            <a:r>
              <a:rPr lang="en-CA" dirty="0" smtClean="0"/>
              <a:t>Vesicles</a:t>
            </a:r>
          </a:p>
          <a:p>
            <a:r>
              <a:rPr lang="en-CA" dirty="0" smtClean="0"/>
              <a:t>This system compartmentalizes the cell so that particular enzymatic reactions are restricted to specific regions</a:t>
            </a:r>
          </a:p>
          <a:p>
            <a:r>
              <a:rPr lang="en-CA" dirty="0" smtClean="0"/>
              <a:t>Organelles of the endomembrane system are connected directly or by transport vesicles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2006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76200" y="1219200"/>
            <a:ext cx="3962400" cy="4937760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System of interconnected flattened tubes, sacs, or canals</a:t>
            </a:r>
            <a:r>
              <a:rPr lang="en-US" sz="2400" dirty="0" smtClean="0"/>
              <a:t>.</a:t>
            </a:r>
            <a:endParaRPr lang="en-US" sz="2400" dirty="0"/>
          </a:p>
          <a:p>
            <a:r>
              <a:rPr lang="en-US" sz="2400" dirty="0"/>
              <a:t>Begins at the </a:t>
            </a:r>
            <a:r>
              <a:rPr lang="en-US" sz="2400" b="1" u="sng" dirty="0">
                <a:solidFill>
                  <a:srgbClr val="C00000"/>
                </a:solidFill>
              </a:rPr>
              <a:t>nuclear envelope and branches throughout the cytoplasm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/>
              <a:t>to the cell membrane</a:t>
            </a:r>
            <a:r>
              <a:rPr lang="en-US" sz="2400" dirty="0" smtClean="0"/>
              <a:t>.</a:t>
            </a:r>
            <a:endParaRPr lang="en-US" sz="2400" dirty="0"/>
          </a:p>
          <a:p>
            <a:r>
              <a:rPr lang="en-US" sz="2400" b="1" u="sng" dirty="0" smtClean="0">
                <a:solidFill>
                  <a:srgbClr val="C00000"/>
                </a:solidFill>
              </a:rPr>
              <a:t>Moves </a:t>
            </a:r>
            <a:r>
              <a:rPr lang="en-US" sz="2400" b="1" u="sng" dirty="0">
                <a:solidFill>
                  <a:srgbClr val="C00000"/>
                </a:solidFill>
              </a:rPr>
              <a:t>molecules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dirty="0"/>
              <a:t>from one area to another.</a:t>
            </a:r>
          </a:p>
          <a:p>
            <a:endParaRPr lang="en-CA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Smooth Endoplasmic Reticulum (Smooth ER)</a:t>
            </a:r>
            <a:endParaRPr lang="en-CA" dirty="0"/>
          </a:p>
        </p:txBody>
      </p:sp>
      <p:sp>
        <p:nvSpPr>
          <p:cNvPr id="10" name="Rectangle 3" descr="P054-02"/>
          <p:cNvSpPr>
            <a:spLocks noGrp="1" noChangeAspect="1" noChangeArrowheads="1"/>
          </p:cNvSpPr>
          <p:nvPr isPhoto="1"/>
        </p:nvSpPr>
        <p:spPr bwMode="auto">
          <a:xfrm>
            <a:off x="3886200" y="1676400"/>
            <a:ext cx="5257800" cy="434975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15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50140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0" y="0"/>
            <a:ext cx="9144000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/>
              <a:t>-Location of </a:t>
            </a:r>
            <a:r>
              <a:rPr lang="en-US" sz="3200" b="1" u="sng">
                <a:solidFill>
                  <a:srgbClr val="C00000"/>
                </a:solidFill>
              </a:rPr>
              <a:t>lipid manufacture</a:t>
            </a:r>
            <a:r>
              <a:rPr lang="en-US" sz="3200"/>
              <a:t>.  Cells that </a:t>
            </a:r>
          </a:p>
          <a:p>
            <a:r>
              <a:rPr lang="en-US" sz="3200"/>
              <a:t>  produce steroid hormones, have an </a:t>
            </a:r>
          </a:p>
          <a:p>
            <a:r>
              <a:rPr lang="en-US" sz="3200"/>
              <a:t>  abundant smooth ER.</a:t>
            </a:r>
          </a:p>
          <a:p>
            <a:endParaRPr lang="en-US" sz="1600"/>
          </a:p>
          <a:p>
            <a:r>
              <a:rPr lang="en-US" sz="3200"/>
              <a:t>-Section of both types of ER can break free </a:t>
            </a:r>
          </a:p>
          <a:p>
            <a:r>
              <a:rPr lang="en-US" sz="3200"/>
              <a:t>  “</a:t>
            </a:r>
            <a:r>
              <a:rPr lang="en-US" sz="3200" u="sng">
                <a:solidFill>
                  <a:srgbClr val="C00000"/>
                </a:solidFill>
              </a:rPr>
              <a:t>blebbing</a:t>
            </a:r>
            <a:r>
              <a:rPr lang="en-US" sz="3200"/>
              <a:t>” to produce small membrane </a:t>
            </a:r>
          </a:p>
          <a:p>
            <a:r>
              <a:rPr lang="en-US" sz="3200"/>
              <a:t>  bound sacs of either </a:t>
            </a:r>
          </a:p>
          <a:p>
            <a:r>
              <a:rPr lang="en-US" sz="3200"/>
              <a:t>  proteins or lipids called</a:t>
            </a:r>
          </a:p>
          <a:p>
            <a:r>
              <a:rPr lang="en-US" sz="3200"/>
              <a:t>  </a:t>
            </a:r>
            <a:r>
              <a:rPr lang="en-US" sz="3200" b="1" u="sng">
                <a:solidFill>
                  <a:srgbClr val="C00000"/>
                </a:solidFill>
              </a:rPr>
              <a:t>vesicles</a:t>
            </a:r>
            <a:r>
              <a:rPr lang="en-US" sz="3200" b="1" u="sng"/>
              <a:t>.</a:t>
            </a:r>
          </a:p>
          <a:p>
            <a:endParaRPr lang="en-US" sz="3200" b="1" u="sng"/>
          </a:p>
          <a:p>
            <a:r>
              <a:rPr lang="en-US" sz="3200"/>
              <a:t>-Contains enzymes that </a:t>
            </a:r>
          </a:p>
          <a:p>
            <a:r>
              <a:rPr lang="en-US" sz="3200"/>
              <a:t>  synthesize lipids and </a:t>
            </a:r>
          </a:p>
          <a:p>
            <a:r>
              <a:rPr lang="en-US" sz="3200"/>
              <a:t>  related products such as</a:t>
            </a:r>
          </a:p>
          <a:p>
            <a:r>
              <a:rPr lang="en-US" sz="3200"/>
              <a:t>  steroids.</a:t>
            </a:r>
          </a:p>
        </p:txBody>
      </p:sp>
      <p:sp>
        <p:nvSpPr>
          <p:cNvPr id="4" name="Rectangle 3" descr="P054-03"/>
          <p:cNvSpPr>
            <a:spLocks noGrp="1" noChangeAspect="1" noChangeArrowheads="1"/>
          </p:cNvSpPr>
          <p:nvPr isPhoto="1"/>
        </p:nvSpPr>
        <p:spPr bwMode="auto">
          <a:xfrm>
            <a:off x="5410200" y="2819400"/>
            <a:ext cx="3291645" cy="40386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66088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Cell</a:t>
            </a:r>
            <a:endParaRPr lang="en-CA" dirty="0"/>
          </a:p>
        </p:txBody>
      </p:sp>
      <p:sp>
        <p:nvSpPr>
          <p:cNvPr id="2051" name="Content Placeholder 2"/>
          <p:cNvSpPr>
            <a:spLocks noGrp="1"/>
          </p:cNvSpPr>
          <p:nvPr>
            <p:ph sz="quarter" idx="1"/>
          </p:nvPr>
        </p:nvSpPr>
        <p:spPr bwMode="auto">
          <a:xfrm>
            <a:off x="152400" y="1219200"/>
            <a:ext cx="3391766" cy="493776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C00000"/>
                </a:solidFill>
              </a:rPr>
              <a:t>cell</a:t>
            </a:r>
            <a:r>
              <a:rPr lang="en-US" dirty="0" smtClean="0"/>
              <a:t> is the </a:t>
            </a:r>
            <a:r>
              <a:rPr lang="en-US" dirty="0" smtClean="0">
                <a:solidFill>
                  <a:srgbClr val="C00000"/>
                </a:solidFill>
              </a:rPr>
              <a:t>structural and functional unit of an organism. </a:t>
            </a:r>
          </a:p>
          <a:p>
            <a:r>
              <a:rPr lang="en-US" dirty="0" smtClean="0"/>
              <a:t>It is the smallest structure capable of performing all the functions </a:t>
            </a:r>
            <a:r>
              <a:rPr lang="en-US" dirty="0" smtClean="0">
                <a:solidFill>
                  <a:srgbClr val="C00000"/>
                </a:solidFill>
              </a:rPr>
              <a:t>necessary for life.</a:t>
            </a:r>
          </a:p>
          <a:p>
            <a:endParaRPr lang="en-US" dirty="0" smtClean="0"/>
          </a:p>
        </p:txBody>
      </p:sp>
      <p:pic>
        <p:nvPicPr>
          <p:cNvPr id="2052" name="Picture 5" descr="mad86751_03_04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4166" y="1371600"/>
            <a:ext cx="55054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5721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 descr="P054-02"/>
          <p:cNvSpPr>
            <a:spLocks noGrp="1" noChangeAspect="1" noChangeArrowheads="1"/>
          </p:cNvSpPr>
          <p:nvPr isPhoto="1"/>
        </p:nvSpPr>
        <p:spPr bwMode="auto">
          <a:xfrm>
            <a:off x="3886200" y="1600200"/>
            <a:ext cx="5257800" cy="434975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15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152400" y="1219200"/>
            <a:ext cx="3962400" cy="493776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Like Smooth E.R., but with </a:t>
            </a:r>
            <a:r>
              <a:rPr lang="en-US" dirty="0" smtClean="0"/>
              <a:t>attached </a:t>
            </a:r>
            <a:r>
              <a:rPr lang="en-US" b="1" u="sng" dirty="0" smtClean="0">
                <a:solidFill>
                  <a:srgbClr val="C00000"/>
                </a:solidFill>
              </a:rPr>
              <a:t>ribosomes</a:t>
            </a:r>
            <a:r>
              <a:rPr lang="en-US" b="1" u="sng" dirty="0" smtClean="0"/>
              <a:t>.</a:t>
            </a:r>
            <a:endParaRPr lang="en-US" b="1" u="sng" dirty="0"/>
          </a:p>
          <a:p>
            <a:r>
              <a:rPr lang="en-US" b="1" u="sng" dirty="0">
                <a:solidFill>
                  <a:srgbClr val="C00000"/>
                </a:solidFill>
              </a:rPr>
              <a:t>Folds and processes proteins </a:t>
            </a:r>
            <a:r>
              <a:rPr lang="en-US" b="1" u="sng" dirty="0" smtClean="0">
                <a:solidFill>
                  <a:srgbClr val="C00000"/>
                </a:solidFill>
              </a:rPr>
              <a:t>and packages </a:t>
            </a:r>
            <a:r>
              <a:rPr lang="en-US" b="1" u="sng" dirty="0">
                <a:solidFill>
                  <a:srgbClr val="C00000"/>
                </a:solidFill>
              </a:rPr>
              <a:t>them in transport </a:t>
            </a:r>
            <a:r>
              <a:rPr lang="en-US" b="1" u="sng" dirty="0" smtClean="0">
                <a:solidFill>
                  <a:srgbClr val="C00000"/>
                </a:solidFill>
              </a:rPr>
              <a:t>vesicles</a:t>
            </a:r>
            <a:endParaRPr lang="en-US" b="1" u="sng" dirty="0"/>
          </a:p>
          <a:p>
            <a:r>
              <a:rPr lang="en-US" dirty="0"/>
              <a:t>Abundant in cells that produce </a:t>
            </a:r>
            <a:r>
              <a:rPr lang="en-US" dirty="0" smtClean="0"/>
              <a:t>large amounts </a:t>
            </a:r>
            <a:r>
              <a:rPr lang="en-US" dirty="0"/>
              <a:t>of protein for export from </a:t>
            </a:r>
            <a:r>
              <a:rPr lang="en-US" dirty="0" smtClean="0"/>
              <a:t>the </a:t>
            </a:r>
            <a:r>
              <a:rPr lang="en-US" dirty="0"/>
              <a:t>cell.</a:t>
            </a:r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Rough Endoplasmic Reticulum (Rough ER)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48635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6" descr="gol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72008"/>
            <a:ext cx="9144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Golgi Apparatus (Golgi Body)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Stack, of a half dozen or more flattened sacs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On one side receives </a:t>
            </a:r>
            <a:r>
              <a:rPr lang="en-US" b="1" u="sng" dirty="0">
                <a:solidFill>
                  <a:srgbClr val="C00000"/>
                </a:solidFill>
              </a:rPr>
              <a:t>protein-filled vesicles from the E.R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  <a:endParaRPr lang="en-US" b="1" dirty="0"/>
          </a:p>
          <a:p>
            <a:r>
              <a:rPr lang="en-US" dirty="0"/>
              <a:t>Sorts the proteins and packages them in vesicles at the other </a:t>
            </a:r>
            <a:r>
              <a:rPr lang="en-US" dirty="0" smtClean="0"/>
              <a:t>side</a:t>
            </a:r>
            <a:r>
              <a:rPr lang="en-US" dirty="0"/>
              <a:t>. From here the vesicles </a:t>
            </a:r>
            <a:r>
              <a:rPr lang="en-US" b="1" u="sng" dirty="0">
                <a:solidFill>
                  <a:srgbClr val="C00000"/>
                </a:solidFill>
              </a:rPr>
              <a:t>move to different locations in the cell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  <a:endParaRPr lang="en-US" dirty="0"/>
          </a:p>
          <a:p>
            <a:r>
              <a:rPr lang="en-US" dirty="0" smtClean="0"/>
              <a:t>Like </a:t>
            </a:r>
            <a:r>
              <a:rPr lang="en-US" dirty="0"/>
              <a:t>the </a:t>
            </a:r>
            <a:r>
              <a:rPr lang="en-US" b="1" u="sng" dirty="0">
                <a:solidFill>
                  <a:srgbClr val="C00000"/>
                </a:solidFill>
              </a:rPr>
              <a:t>post office </a:t>
            </a:r>
            <a:r>
              <a:rPr lang="en-US" dirty="0"/>
              <a:t>of the cell. 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16133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61"/>
          <a:stretch>
            <a:fillRect/>
          </a:stretch>
        </p:blipFill>
        <p:spPr bwMode="auto">
          <a:xfrm>
            <a:off x="304800" y="3048000"/>
            <a:ext cx="88392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7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ts val="15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</a:pPr>
            <a:r>
              <a:rPr lang="en-US" sz="3000" dirty="0">
                <a:solidFill>
                  <a:srgbClr val="000000"/>
                </a:solidFill>
              </a:rPr>
              <a:t>Many transport vesicles from the ER travel to the Golgi apparatus for modification of their contents.</a:t>
            </a:r>
          </a:p>
          <a:p>
            <a:pPr marL="342900" indent="-342900">
              <a:spcBef>
                <a:spcPts val="15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</a:pPr>
            <a:r>
              <a:rPr lang="en-US" sz="3000" dirty="0">
                <a:solidFill>
                  <a:srgbClr val="000000"/>
                </a:solidFill>
              </a:rPr>
              <a:t>The Golgi is a center of manufacturing, warehousing, sorting, and shipping.</a:t>
            </a:r>
          </a:p>
          <a:p>
            <a:pPr marL="342900" indent="-342900">
              <a:spcBef>
                <a:spcPts val="1500"/>
              </a:spcBef>
              <a:buClr>
                <a:srgbClr val="339933"/>
              </a:buClr>
              <a:buFontTx/>
              <a:buChar char="•"/>
              <a:tabLst>
                <a:tab pos="2743200" algn="l"/>
              </a:tabLst>
            </a:pPr>
            <a:r>
              <a:rPr lang="en-US" sz="3000" dirty="0">
                <a:solidFill>
                  <a:srgbClr val="000000"/>
                </a:solidFill>
              </a:rPr>
              <a:t>The Golgi apparatus is especially extensive in cells </a:t>
            </a:r>
            <a:r>
              <a:rPr lang="en-US" sz="3000" dirty="0">
                <a:solidFill>
                  <a:srgbClr val="C00000"/>
                </a:solidFill>
              </a:rPr>
              <a:t>specialized for secretion</a:t>
            </a:r>
            <a:r>
              <a:rPr lang="en-US" sz="30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spcBef>
                <a:spcPts val="1500"/>
              </a:spcBef>
              <a:buClr>
                <a:srgbClr val="650011"/>
              </a:buClr>
              <a:buFontTx/>
              <a:buChar char="•"/>
              <a:tabLst>
                <a:tab pos="2743200" algn="l"/>
              </a:tabLst>
            </a:pP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xmlns="" val="273134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Vesicles and Vacuoles</a:t>
            </a:r>
            <a:endParaRPr lang="en-CA" dirty="0"/>
          </a:p>
        </p:txBody>
      </p:sp>
      <p:sp>
        <p:nvSpPr>
          <p:cNvPr id="31746" name="Rectangle 2"/>
          <p:cNvSpPr>
            <a:spLocks noGrp="1" noChangeArrowheads="1"/>
          </p:cNvSpPr>
          <p:nvPr>
            <p:ph sz="quarter" idx="1"/>
          </p:nvPr>
        </p:nvSpPr>
        <p:spPr bwMode="auto">
          <a:xfrm>
            <a:off x="457200" y="1219199"/>
            <a:ext cx="8458200" cy="349668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V</a:t>
            </a:r>
            <a:r>
              <a:rPr lang="en-US" sz="2800" dirty="0" smtClean="0">
                <a:solidFill>
                  <a:srgbClr val="000000"/>
                </a:solidFill>
              </a:rPr>
              <a:t>esicles and vacuoles (larger versions) are membrane bound sacs with varied functions.</a:t>
            </a:r>
            <a:endParaRPr lang="en-US" sz="2000" dirty="0" smtClean="0">
              <a:solidFill>
                <a:srgbClr val="000000"/>
              </a:solidFill>
            </a:endParaRPr>
          </a:p>
          <a:p>
            <a:pPr>
              <a:buFontTx/>
              <a:buNone/>
            </a:pPr>
            <a:r>
              <a:rPr lang="en-US" dirty="0" smtClean="0"/>
              <a:t>Vacuoles</a:t>
            </a:r>
          </a:p>
          <a:p>
            <a:r>
              <a:rPr lang="en-US" b="1" u="sng" dirty="0" smtClean="0">
                <a:solidFill>
                  <a:srgbClr val="C00000"/>
                </a:solidFill>
              </a:rPr>
              <a:t>Storage areas for water</a:t>
            </a:r>
            <a:r>
              <a:rPr lang="en-US" b="1" u="sng" dirty="0" smtClean="0"/>
              <a:t>, nutrients, and salts</a:t>
            </a:r>
            <a:r>
              <a:rPr lang="en-US" dirty="0" smtClean="0"/>
              <a:t>.</a:t>
            </a:r>
            <a:r>
              <a:rPr lang="en-US" b="1" dirty="0" smtClean="0"/>
              <a:t> </a:t>
            </a: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Vesicles</a:t>
            </a:r>
          </a:p>
          <a:p>
            <a:r>
              <a:rPr lang="en-US" dirty="0" smtClean="0"/>
              <a:t>A small vacuole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buClr>
                <a:srgbClr val="339933"/>
              </a:buClr>
            </a:pPr>
            <a:r>
              <a:rPr lang="en-US" dirty="0" smtClean="0"/>
              <a:t>Storage sites </a:t>
            </a:r>
            <a:r>
              <a:rPr lang="en-US" b="1" u="sng" dirty="0" smtClean="0">
                <a:solidFill>
                  <a:srgbClr val="C00000"/>
                </a:solidFill>
              </a:rPr>
              <a:t>in various kinds of molecules</a:t>
            </a:r>
            <a:r>
              <a:rPr lang="en-US" b="1" u="sng" dirty="0" smtClean="0"/>
              <a:t>.</a:t>
            </a:r>
          </a:p>
          <a:p>
            <a:pPr>
              <a:buClr>
                <a:srgbClr val="339933"/>
              </a:buClr>
            </a:pPr>
            <a:r>
              <a:rPr lang="en-US" dirty="0" smtClean="0"/>
              <a:t>Transport and secretory vesicles </a:t>
            </a:r>
            <a:r>
              <a:rPr lang="en-US" b="1" u="sng" dirty="0" smtClean="0">
                <a:solidFill>
                  <a:srgbClr val="C00000"/>
                </a:solidFill>
              </a:rPr>
              <a:t>move their contents within the cell and in and out of the cell. </a:t>
            </a:r>
          </a:p>
          <a:p>
            <a:r>
              <a:rPr lang="en-US" dirty="0" smtClean="0"/>
              <a:t>Can be made by the </a:t>
            </a:r>
            <a:r>
              <a:rPr lang="en-US" b="1" u="sng" dirty="0" smtClean="0">
                <a:solidFill>
                  <a:srgbClr val="C00000"/>
                </a:solidFill>
              </a:rPr>
              <a:t>Golgi Apparatus or from an </a:t>
            </a:r>
            <a:r>
              <a:rPr lang="en-US" b="1" u="sng" dirty="0" err="1" smtClean="0">
                <a:solidFill>
                  <a:srgbClr val="C00000"/>
                </a:solidFill>
              </a:rPr>
              <a:t>infolding</a:t>
            </a:r>
            <a:r>
              <a:rPr lang="en-US" b="1" u="sng" dirty="0" smtClean="0">
                <a:solidFill>
                  <a:srgbClr val="C00000"/>
                </a:solidFill>
              </a:rPr>
              <a:t> of the cell membrane </a:t>
            </a:r>
          </a:p>
        </p:txBody>
      </p:sp>
      <p:pic>
        <p:nvPicPr>
          <p:cNvPr id="31747" name="Picture 2" descr="http://www.williamsclass.com/SeventhScienceWork/ImagesCells/vesic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715885"/>
            <a:ext cx="337875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1429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Lysosomes</a:t>
            </a:r>
            <a:endParaRPr lang="en-CA" dirty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Clr>
                <a:srgbClr val="339933"/>
              </a:buClr>
            </a:pPr>
            <a:r>
              <a:rPr lang="en-US" sz="2800" dirty="0" smtClean="0"/>
              <a:t>Special vacuoles formed by the </a:t>
            </a:r>
            <a:r>
              <a:rPr lang="en-US" sz="2800" b="1" dirty="0" err="1" smtClean="0">
                <a:solidFill>
                  <a:srgbClr val="C00000"/>
                </a:solidFill>
              </a:rPr>
              <a:t>golgi</a:t>
            </a:r>
            <a:r>
              <a:rPr lang="en-US" sz="2800" b="1" dirty="0" smtClean="0">
                <a:solidFill>
                  <a:srgbClr val="C00000"/>
                </a:solidFill>
              </a:rPr>
              <a:t> body</a:t>
            </a:r>
            <a:r>
              <a:rPr lang="en-US" sz="2800" dirty="0" smtClean="0"/>
              <a:t>. </a:t>
            </a:r>
          </a:p>
          <a:p>
            <a:pPr>
              <a:buClr>
                <a:srgbClr val="339933"/>
              </a:buClr>
            </a:pPr>
            <a:r>
              <a:rPr lang="en-US" sz="2800" dirty="0" smtClean="0"/>
              <a:t>Contain powerful </a:t>
            </a:r>
            <a:r>
              <a:rPr lang="en-US" sz="2800" b="1" dirty="0" smtClean="0">
                <a:solidFill>
                  <a:srgbClr val="C00000"/>
                </a:solidFill>
              </a:rPr>
              <a:t>digestive enzymes</a:t>
            </a:r>
            <a:r>
              <a:rPr lang="en-US" sz="2800" dirty="0" smtClean="0">
                <a:solidFill>
                  <a:srgbClr val="F63F1B"/>
                </a:solidFill>
              </a:rPr>
              <a:t> </a:t>
            </a:r>
            <a:r>
              <a:rPr lang="en-US" sz="2800" dirty="0" smtClean="0"/>
              <a:t>that break down unwanted, foreign substances or worn-out parts of cells</a:t>
            </a:r>
          </a:p>
          <a:p>
            <a:pPr>
              <a:buClr>
                <a:srgbClr val="339933"/>
              </a:buClr>
              <a:buFontTx/>
              <a:buNone/>
            </a:pPr>
            <a:endParaRPr lang="en-US" sz="2800" dirty="0" smtClean="0">
              <a:solidFill>
                <a:srgbClr val="000000"/>
              </a:solidFill>
            </a:endParaRPr>
          </a:p>
        </p:txBody>
      </p:sp>
      <p:pic>
        <p:nvPicPr>
          <p:cNvPr id="32771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937" r="35741" b="6358"/>
          <a:stretch>
            <a:fillRect/>
          </a:stretch>
        </p:blipFill>
        <p:spPr bwMode="auto">
          <a:xfrm>
            <a:off x="1219200" y="3555060"/>
            <a:ext cx="5989638" cy="3302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8024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Endomembrane System</a:t>
            </a:r>
            <a:endParaRPr lang="en-CA" dirty="0"/>
          </a:p>
        </p:txBody>
      </p:sp>
      <p:pic>
        <p:nvPicPr>
          <p:cNvPr id="4" name="Picture 5" descr="mad86751_03_0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7543800" cy="547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040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078"/>
          <a:stretch>
            <a:fillRect/>
          </a:stretch>
        </p:blipFill>
        <p:spPr bwMode="auto">
          <a:xfrm>
            <a:off x="304800" y="231775"/>
            <a:ext cx="8305800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5"/>
          <p:cNvSpPr>
            <a:spLocks noChangeArrowheads="1"/>
          </p:cNvSpPr>
          <p:nvPr/>
        </p:nvSpPr>
        <p:spPr bwMode="auto">
          <a:xfrm>
            <a:off x="3308350" y="6156325"/>
            <a:ext cx="8763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500" b="1"/>
              <a:t>Fig. 7.14</a:t>
            </a:r>
          </a:p>
        </p:txBody>
      </p:sp>
    </p:spTree>
    <p:extLst>
      <p:ext uri="{BB962C8B-B14F-4D97-AF65-F5344CB8AC3E}">
        <p14:creationId xmlns:p14="http://schemas.microsoft.com/office/powerpoint/2010/main" xmlns="" val="383689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Lysosomescyc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838200"/>
            <a:ext cx="7467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0922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Ribosomes</a:t>
            </a:r>
            <a:endParaRPr lang="en-CA" dirty="0"/>
          </a:p>
        </p:txBody>
      </p:sp>
      <p:sp>
        <p:nvSpPr>
          <p:cNvPr id="36866" name="Rectangle 2"/>
          <p:cNvSpPr>
            <a:spLocks noGrp="1" noChangeArrowheads="1"/>
          </p:cNvSpPr>
          <p:nvPr>
            <p:ph sz="quarter" idx="1"/>
          </p:nvPr>
        </p:nvSpPr>
        <p:spPr bwMode="auto">
          <a:xfrm>
            <a:off x="457200" y="1317567"/>
            <a:ext cx="8229600" cy="470916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Clr>
                <a:srgbClr val="339933"/>
              </a:buClr>
            </a:pPr>
            <a:r>
              <a:rPr lang="en-US" sz="2600" dirty="0" smtClean="0">
                <a:solidFill>
                  <a:srgbClr val="000000"/>
                </a:solidFill>
              </a:rPr>
              <a:t>Contain  </a:t>
            </a:r>
            <a:r>
              <a:rPr lang="en-US" sz="2600" dirty="0" err="1" smtClean="0">
                <a:solidFill>
                  <a:srgbClr val="C00000"/>
                </a:solidFill>
              </a:rPr>
              <a:t>rRNA</a:t>
            </a:r>
            <a:r>
              <a:rPr lang="en-US" sz="2600" dirty="0" smtClean="0">
                <a:solidFill>
                  <a:srgbClr val="C00000"/>
                </a:solidFill>
              </a:rPr>
              <a:t> and protein </a:t>
            </a:r>
            <a:r>
              <a:rPr lang="en-US" sz="2600" dirty="0" smtClean="0">
                <a:solidFill>
                  <a:srgbClr val="000000"/>
                </a:solidFill>
              </a:rPr>
              <a:t>subunits.</a:t>
            </a:r>
          </a:p>
          <a:p>
            <a:pPr>
              <a:lnSpc>
                <a:spcPct val="80000"/>
              </a:lnSpc>
              <a:buClr>
                <a:srgbClr val="339933"/>
              </a:buClr>
            </a:pPr>
            <a:r>
              <a:rPr lang="en-US" sz="2600" dirty="0" smtClean="0"/>
              <a:t>Function as sites for </a:t>
            </a:r>
            <a:r>
              <a:rPr lang="en-US" sz="2600" dirty="0" smtClean="0">
                <a:solidFill>
                  <a:srgbClr val="C00000"/>
                </a:solidFill>
              </a:rPr>
              <a:t>protein synthesis</a:t>
            </a:r>
            <a:r>
              <a:rPr lang="en-US" sz="2600" dirty="0" smtClean="0"/>
              <a:t>.</a:t>
            </a:r>
          </a:p>
          <a:p>
            <a:pPr>
              <a:lnSpc>
                <a:spcPct val="80000"/>
              </a:lnSpc>
              <a:buClr>
                <a:srgbClr val="339933"/>
              </a:buClr>
            </a:pPr>
            <a:r>
              <a:rPr lang="en-US" sz="2600" dirty="0" smtClean="0"/>
              <a:t>Found on ER (proteins for export) or in the cytoplasm (proteins for use in the cell).</a:t>
            </a:r>
          </a:p>
          <a:p>
            <a:pPr>
              <a:lnSpc>
                <a:spcPct val="80000"/>
              </a:lnSpc>
              <a:buClr>
                <a:srgbClr val="339933"/>
              </a:buClr>
              <a:buFontTx/>
              <a:buNone/>
            </a:pPr>
            <a:endParaRPr lang="en-US" sz="2600" dirty="0" smtClean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Clr>
                <a:srgbClr val="339933"/>
              </a:buClr>
              <a:buFontTx/>
              <a:buNone/>
            </a:pPr>
            <a:endParaRPr lang="en-US" sz="2600" dirty="0" smtClean="0">
              <a:solidFill>
                <a:srgbClr val="000000"/>
              </a:solidFill>
            </a:endParaRPr>
          </a:p>
        </p:txBody>
      </p:sp>
      <p:pic>
        <p:nvPicPr>
          <p:cNvPr id="3686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82"/>
          <a:stretch>
            <a:fillRect/>
          </a:stretch>
        </p:blipFill>
        <p:spPr bwMode="auto">
          <a:xfrm>
            <a:off x="609600" y="2756845"/>
            <a:ext cx="7682344" cy="290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Text Box 9"/>
          <p:cNvSpPr txBox="1">
            <a:spLocks noChangeArrowheads="1"/>
          </p:cNvSpPr>
          <p:nvPr/>
        </p:nvSpPr>
        <p:spPr bwMode="auto">
          <a:xfrm>
            <a:off x="0" y="58674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/>
              <a:t>     - Several ribosomes together in a line, all producing the same       	protein is called a </a:t>
            </a:r>
            <a:r>
              <a:rPr lang="en-US" b="1" u="sng" dirty="0">
                <a:solidFill>
                  <a:srgbClr val="C00000"/>
                </a:solidFill>
              </a:rPr>
              <a:t>polyribosome</a:t>
            </a:r>
            <a:r>
              <a:rPr lang="en-US" b="1" u="sng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6127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Mitochondria (singular – Mitochondrion)</a:t>
            </a:r>
            <a:endParaRPr lang="en-CA" dirty="0"/>
          </a:p>
        </p:txBody>
      </p:sp>
      <p:sp>
        <p:nvSpPr>
          <p:cNvPr id="38914" name="Rectangle 2"/>
          <p:cNvSpPr>
            <a:spLocks noGrp="1" noChangeArrowheads="1"/>
          </p:cNvSpPr>
          <p:nvPr>
            <p:ph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339933"/>
              </a:buClr>
            </a:pPr>
            <a:r>
              <a:rPr lang="en-US" dirty="0" smtClean="0">
                <a:solidFill>
                  <a:srgbClr val="000000"/>
                </a:solidFill>
              </a:rPr>
              <a:t>Burn glucose to produce </a:t>
            </a:r>
            <a:r>
              <a:rPr lang="en-US" b="1" u="sng" dirty="0" smtClean="0">
                <a:solidFill>
                  <a:srgbClr val="C00000"/>
                </a:solidFill>
              </a:rPr>
              <a:t>adenosine triphosphate (ATP).</a:t>
            </a:r>
          </a:p>
          <a:p>
            <a:r>
              <a:rPr lang="en-US" dirty="0" smtClean="0"/>
              <a:t>Use up oxygen and give off carbon dioxide </a:t>
            </a:r>
            <a:r>
              <a:rPr lang="en-US" b="1" u="sng" dirty="0" smtClean="0">
                <a:solidFill>
                  <a:srgbClr val="C00000"/>
                </a:solidFill>
              </a:rPr>
              <a:t>(this process is called cellular respiration).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</a:t>
            </a:r>
            <a:r>
              <a:rPr lang="en-US" baseline="-25000" dirty="0" smtClean="0">
                <a:solidFill>
                  <a:srgbClr val="C00000"/>
                </a:solidFill>
              </a:rPr>
              <a:t>6</a:t>
            </a:r>
            <a:r>
              <a:rPr lang="en-US" dirty="0" smtClean="0">
                <a:solidFill>
                  <a:srgbClr val="C00000"/>
                </a:solidFill>
              </a:rPr>
              <a:t>H</a:t>
            </a:r>
            <a:r>
              <a:rPr lang="en-US" baseline="-25000" dirty="0" smtClean="0">
                <a:solidFill>
                  <a:srgbClr val="C00000"/>
                </a:solidFill>
              </a:rPr>
              <a:t>12</a:t>
            </a:r>
            <a:r>
              <a:rPr lang="en-US" dirty="0" smtClean="0">
                <a:solidFill>
                  <a:srgbClr val="C00000"/>
                </a:solidFill>
              </a:rPr>
              <a:t>O</a:t>
            </a:r>
            <a:r>
              <a:rPr lang="en-US" sz="3200" baseline="-25000" dirty="0" smtClean="0">
                <a:solidFill>
                  <a:srgbClr val="C00000"/>
                </a:solidFill>
              </a:rPr>
              <a:t>6 </a:t>
            </a:r>
            <a:r>
              <a:rPr lang="en-US" dirty="0" smtClean="0">
                <a:solidFill>
                  <a:srgbClr val="C00000"/>
                </a:solidFill>
              </a:rPr>
              <a:t>+ 6O</a:t>
            </a:r>
            <a:r>
              <a:rPr lang="en-US" baseline="-25000" dirty="0" smtClean="0">
                <a:solidFill>
                  <a:srgbClr val="C00000"/>
                </a:solidFill>
              </a:rPr>
              <a:t>2</a:t>
            </a:r>
            <a:r>
              <a:rPr lang="en-US" dirty="0" smtClean="0">
                <a:solidFill>
                  <a:srgbClr val="C00000"/>
                </a:solidFill>
              </a:rPr>
              <a:t>  </a:t>
            </a:r>
            <a:r>
              <a:rPr lang="en-US" dirty="0" smtClean="0">
                <a:solidFill>
                  <a:srgbClr val="C00000"/>
                </a:solidFill>
                <a:latin typeface="Dotum" pitchFamily="34" charset="-127"/>
                <a:ea typeface="Dotum" pitchFamily="34" charset="-127"/>
              </a:rPr>
              <a:t>→</a:t>
            </a:r>
            <a:r>
              <a:rPr lang="en-US" dirty="0" smtClean="0">
                <a:solidFill>
                  <a:srgbClr val="C00000"/>
                </a:solidFill>
              </a:rPr>
              <a:t> 6CO</a:t>
            </a:r>
            <a:r>
              <a:rPr lang="en-US" baseline="-25000" dirty="0" smtClean="0">
                <a:solidFill>
                  <a:srgbClr val="C00000"/>
                </a:solidFill>
              </a:rPr>
              <a:t>2</a:t>
            </a:r>
            <a:r>
              <a:rPr lang="en-US" dirty="0" smtClean="0">
                <a:solidFill>
                  <a:srgbClr val="C00000"/>
                </a:solidFill>
              </a:rPr>
              <a:t> + 6H</a:t>
            </a:r>
            <a:r>
              <a:rPr lang="en-US" baseline="-25000" dirty="0" smtClean="0">
                <a:solidFill>
                  <a:srgbClr val="C00000"/>
                </a:solidFill>
              </a:rPr>
              <a:t>2</a:t>
            </a:r>
            <a:r>
              <a:rPr lang="en-US" dirty="0" smtClean="0">
                <a:solidFill>
                  <a:srgbClr val="C00000"/>
                </a:solidFill>
              </a:rPr>
              <a:t>O + Energy</a:t>
            </a:r>
          </a:p>
          <a:p>
            <a:r>
              <a:rPr lang="en-US" dirty="0" smtClean="0"/>
              <a:t>Composed of two membranes.</a:t>
            </a:r>
          </a:p>
          <a:p>
            <a:pPr>
              <a:buFontTx/>
              <a:buNone/>
            </a:pPr>
            <a:r>
              <a:rPr lang="en-US" dirty="0" smtClean="0"/>
              <a:t> </a:t>
            </a:r>
            <a:endParaRPr lang="en-US" dirty="0" smtClean="0">
              <a:solidFill>
                <a:srgbClr val="000000"/>
              </a:solidFill>
            </a:endParaRPr>
          </a:p>
        </p:txBody>
      </p:sp>
      <p:pic>
        <p:nvPicPr>
          <p:cNvPr id="38915" name="Picture 10" descr="Image1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58853"/>
            <a:ext cx="5410200" cy="298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4600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study of cells</a:t>
            </a:r>
            <a:endParaRPr lang="en-CA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339933"/>
              </a:buClr>
            </a:pPr>
            <a:r>
              <a:rPr lang="en-US" dirty="0" smtClean="0"/>
              <a:t>The study of cells had its birth with the invention of the </a:t>
            </a:r>
            <a:r>
              <a:rPr lang="en-US" b="1" u="sng" dirty="0" smtClean="0">
                <a:solidFill>
                  <a:srgbClr val="A3171E"/>
                </a:solidFill>
              </a:rPr>
              <a:t>microscope</a:t>
            </a:r>
            <a:r>
              <a:rPr lang="en-US" i="1" dirty="0" smtClean="0"/>
              <a:t>,</a:t>
            </a:r>
            <a:r>
              <a:rPr lang="en-US" dirty="0" smtClean="0"/>
              <a:t> but it became a product of the 19th century.  As biologists became increasingly familiar with the detailed microscopic features of organism they were able to make certain generalizations about cells. </a:t>
            </a:r>
          </a:p>
          <a:p>
            <a:pPr>
              <a:buClr>
                <a:srgbClr val="339933"/>
              </a:buClr>
            </a:pPr>
            <a:endParaRPr lang="en-US" dirty="0" smtClean="0"/>
          </a:p>
        </p:txBody>
      </p:sp>
      <p:pic>
        <p:nvPicPr>
          <p:cNvPr id="3075" name="Picture 8" descr="ross1428-thmb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809040"/>
            <a:ext cx="3332584" cy="304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5127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ChangeArrowheads="1"/>
          </p:cNvSpPr>
          <p:nvPr/>
        </p:nvSpPr>
        <p:spPr bwMode="auto">
          <a:xfrm>
            <a:off x="0" y="0"/>
            <a:ext cx="914400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/>
              <a:t>-Considered the </a:t>
            </a:r>
            <a:r>
              <a:rPr lang="en-US" sz="2800" b="1" u="sng">
                <a:solidFill>
                  <a:srgbClr val="C00000"/>
                </a:solidFill>
              </a:rPr>
              <a:t>powerhouse</a:t>
            </a:r>
            <a:r>
              <a:rPr lang="en-US" sz="2800"/>
              <a:t> of the cell.  </a:t>
            </a:r>
          </a:p>
          <a:p>
            <a:endParaRPr lang="en-US" sz="2800"/>
          </a:p>
          <a:p>
            <a:pPr>
              <a:buFontTx/>
              <a:buChar char="-"/>
            </a:pPr>
            <a:r>
              <a:rPr lang="en-US" sz="2800"/>
              <a:t>Their inner membranes loop back and fourth through </a:t>
            </a:r>
          </a:p>
          <a:p>
            <a:r>
              <a:rPr lang="en-US" sz="2800"/>
              <a:t>  the inner fluid, </a:t>
            </a:r>
            <a:r>
              <a:rPr lang="en-US" sz="2800" b="1" u="sng">
                <a:solidFill>
                  <a:srgbClr val="C00000"/>
                </a:solidFill>
              </a:rPr>
              <a:t>matrix</a:t>
            </a:r>
            <a:r>
              <a:rPr lang="en-US" sz="2800" u="sng"/>
              <a:t>,</a:t>
            </a:r>
            <a:r>
              <a:rPr lang="en-US" sz="2800"/>
              <a:t> of the mitochondria </a:t>
            </a:r>
          </a:p>
          <a:p>
            <a:r>
              <a:rPr lang="en-US" sz="2800"/>
              <a:t>  </a:t>
            </a:r>
            <a:r>
              <a:rPr lang="en-US" sz="2800" b="1" u="sng">
                <a:solidFill>
                  <a:srgbClr val="C00000"/>
                </a:solidFill>
              </a:rPr>
              <a:t>increasing its surface area</a:t>
            </a:r>
            <a:r>
              <a:rPr lang="en-US" sz="2800" b="1" u="sng"/>
              <a:t> </a:t>
            </a:r>
            <a:r>
              <a:rPr lang="en-US" sz="2800"/>
              <a:t>and producing shelf-like </a:t>
            </a:r>
          </a:p>
          <a:p>
            <a:r>
              <a:rPr lang="en-US" sz="2800"/>
              <a:t>  structures called </a:t>
            </a:r>
            <a:r>
              <a:rPr lang="en-US" sz="2800" b="1" u="sng">
                <a:solidFill>
                  <a:srgbClr val="C00000"/>
                </a:solidFill>
              </a:rPr>
              <a:t>cristae</a:t>
            </a:r>
            <a:r>
              <a:rPr lang="en-US" sz="2800" b="1" u="sng"/>
              <a:t>.</a:t>
            </a:r>
            <a:r>
              <a:rPr lang="en-US" sz="2800"/>
              <a:t> </a:t>
            </a:r>
          </a:p>
          <a:p>
            <a:endParaRPr lang="en-US" sz="2800"/>
          </a:p>
          <a:p>
            <a:pPr>
              <a:buFontTx/>
              <a:buChar char="-"/>
            </a:pPr>
            <a:r>
              <a:rPr lang="en-US" sz="2800"/>
              <a:t>This inner </a:t>
            </a:r>
          </a:p>
          <a:p>
            <a:r>
              <a:rPr lang="en-US" sz="2800"/>
              <a:t>  membrane is the </a:t>
            </a:r>
          </a:p>
          <a:p>
            <a:r>
              <a:rPr lang="en-US" sz="2800" b="1"/>
              <a:t>  </a:t>
            </a:r>
            <a:r>
              <a:rPr lang="en-US" sz="2800" b="1" u="sng">
                <a:solidFill>
                  <a:srgbClr val="C00000"/>
                </a:solidFill>
              </a:rPr>
              <a:t>site of cellular </a:t>
            </a:r>
          </a:p>
          <a:p>
            <a:r>
              <a:rPr lang="en-US" sz="2800" b="1">
                <a:solidFill>
                  <a:srgbClr val="C00000"/>
                </a:solidFill>
              </a:rPr>
              <a:t>  </a:t>
            </a:r>
            <a:r>
              <a:rPr lang="en-US" sz="2800" b="1" u="sng">
                <a:solidFill>
                  <a:srgbClr val="C00000"/>
                </a:solidFill>
              </a:rPr>
              <a:t>respiration</a:t>
            </a:r>
          </a:p>
        </p:txBody>
      </p:sp>
      <p:pic>
        <p:nvPicPr>
          <p:cNvPr id="39940" name="Picture 10" descr="Image1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819400"/>
            <a:ext cx="5867400" cy="3240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9919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Cytoskeleton</a:t>
            </a:r>
            <a:endParaRPr lang="en-CA" dirty="0"/>
          </a:p>
        </p:txBody>
      </p:sp>
      <p:sp>
        <p:nvSpPr>
          <p:cNvPr id="40962" name="Rectangle 2"/>
          <p:cNvSpPr>
            <a:spLocks noGrp="1" noChangeArrowheads="1"/>
          </p:cNvSpPr>
          <p:nvPr>
            <p:ph sz="quarter" idx="1"/>
          </p:nvPr>
        </p:nvSpPr>
        <p:spPr bwMode="auto">
          <a:xfrm>
            <a:off x="0" y="1219200"/>
            <a:ext cx="5257800" cy="493776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Protein components of cytoskeleton provide </a:t>
            </a:r>
            <a:r>
              <a:rPr lang="en-US" b="1" u="sng" dirty="0" smtClean="0">
                <a:solidFill>
                  <a:srgbClr val="C00000"/>
                </a:solidFill>
              </a:rPr>
              <a:t>internal structure to maintain the cell’s shape</a:t>
            </a:r>
            <a:r>
              <a:rPr lang="en-US" dirty="0" smtClean="0"/>
              <a:t>, anchor the organelles, and </a:t>
            </a:r>
            <a:r>
              <a:rPr lang="en-US" b="1" u="sng" dirty="0" smtClean="0">
                <a:solidFill>
                  <a:srgbClr val="C00000"/>
                </a:solidFill>
              </a:rPr>
              <a:t>allows them to move</a:t>
            </a:r>
            <a:r>
              <a:rPr lang="en-US" dirty="0" smtClean="0"/>
              <a:t> when appropriate.</a:t>
            </a:r>
          </a:p>
          <a:p>
            <a:r>
              <a:rPr lang="en-US" dirty="0" smtClean="0"/>
              <a:t>Composed of  </a:t>
            </a:r>
            <a:r>
              <a:rPr lang="en-US" b="1" u="sng" dirty="0" smtClean="0">
                <a:solidFill>
                  <a:srgbClr val="C00000"/>
                </a:solidFill>
              </a:rPr>
              <a:t>microfilaments (actin filaments) </a:t>
            </a:r>
          </a:p>
          <a:p>
            <a:pPr>
              <a:lnSpc>
                <a:spcPct val="75000"/>
              </a:lnSpc>
              <a:spcBef>
                <a:spcPts val="800"/>
              </a:spcBef>
              <a:buFontTx/>
              <a:buNone/>
            </a:pPr>
            <a:r>
              <a:rPr lang="en-US" b="1" dirty="0" smtClean="0">
                <a:solidFill>
                  <a:srgbClr val="C00000"/>
                </a:solidFill>
              </a:rPr>
              <a:t>    </a:t>
            </a:r>
            <a:r>
              <a:rPr lang="en-US" b="1" u="sng" dirty="0" smtClean="0">
                <a:solidFill>
                  <a:srgbClr val="C00000"/>
                </a:solidFill>
              </a:rPr>
              <a:t>and microtubules</a:t>
            </a:r>
            <a:r>
              <a:rPr lang="en-US" dirty="0" smtClean="0"/>
              <a:t>.</a:t>
            </a:r>
          </a:p>
          <a:p>
            <a:pPr>
              <a:lnSpc>
                <a:spcPct val="75000"/>
              </a:lnSpc>
              <a:spcBef>
                <a:spcPts val="800"/>
              </a:spcBef>
            </a:pPr>
            <a:r>
              <a:rPr lang="en-US" dirty="0" smtClean="0"/>
              <a:t>Like the “bones and muscles” of the cell</a:t>
            </a:r>
          </a:p>
          <a:p>
            <a:pPr>
              <a:lnSpc>
                <a:spcPct val="75000"/>
              </a:lnSpc>
              <a:spcBef>
                <a:spcPts val="800"/>
              </a:spcBef>
            </a:pPr>
            <a:endParaRPr lang="en-US" dirty="0" smtClean="0"/>
          </a:p>
          <a:p>
            <a:pPr>
              <a:buClr>
                <a:srgbClr val="339933"/>
              </a:buClr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lnSpc>
                <a:spcPct val="75000"/>
              </a:lnSpc>
              <a:spcBef>
                <a:spcPts val="800"/>
              </a:spcBef>
              <a:buFontTx/>
              <a:buNone/>
            </a:pPr>
            <a:endParaRPr lang="en-US" dirty="0" smtClean="0"/>
          </a:p>
        </p:txBody>
      </p:sp>
      <p:pic>
        <p:nvPicPr>
          <p:cNvPr id="40963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000"/>
          <a:stretch>
            <a:fillRect/>
          </a:stretch>
        </p:blipFill>
        <p:spPr bwMode="auto">
          <a:xfrm>
            <a:off x="5257800" y="1752600"/>
            <a:ext cx="3986606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0906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0" y="4267200"/>
            <a:ext cx="8839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9pPr>
          </a:lstStyle>
          <a:p>
            <a:r>
              <a:rPr lang="en-US" b="1" u="sng"/>
              <a:t> </a:t>
            </a:r>
            <a:endParaRPr lang="en-US"/>
          </a:p>
        </p:txBody>
      </p:sp>
      <p:pic>
        <p:nvPicPr>
          <p:cNvPr id="41990" name="Picture 7" descr="http://www.biology.arizona.edu/cell_bio/tutorials/cytoskeleton/graphics/microfilament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856382"/>
            <a:ext cx="2590800" cy="230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915400" cy="990600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Cytoskeleton – Microfilaments (Actin Filaments)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r>
              <a:rPr lang="en-US" b="1" u="sng" dirty="0">
                <a:solidFill>
                  <a:srgbClr val="C00000"/>
                </a:solidFill>
              </a:rPr>
              <a:t>Primarily functions to maintain </a:t>
            </a:r>
            <a:r>
              <a:rPr lang="en-US" b="1" u="sng" dirty="0" smtClean="0">
                <a:solidFill>
                  <a:srgbClr val="C00000"/>
                </a:solidFill>
              </a:rPr>
              <a:t>cell </a:t>
            </a:r>
            <a:r>
              <a:rPr lang="en-US" b="1" u="sng" dirty="0">
                <a:solidFill>
                  <a:srgbClr val="C00000"/>
                </a:solidFill>
              </a:rPr>
              <a:t>structure and cell </a:t>
            </a:r>
            <a:r>
              <a:rPr lang="en-US" b="1" u="sng" dirty="0" smtClean="0">
                <a:solidFill>
                  <a:srgbClr val="C00000"/>
                </a:solidFill>
              </a:rPr>
              <a:t>movements</a:t>
            </a:r>
            <a:endParaRPr lang="en-US" b="1" u="sng" dirty="0"/>
          </a:p>
          <a:p>
            <a:r>
              <a:rPr lang="en-US" dirty="0"/>
              <a:t>Extremely thin protein fibers usually occurring in bundles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Similar in composition to the protein in the muscle (</a:t>
            </a:r>
            <a:r>
              <a:rPr lang="en-US" b="1" u="sng" dirty="0"/>
              <a:t>allows for muscle contraction</a:t>
            </a:r>
            <a:r>
              <a:rPr lang="en-US" dirty="0"/>
              <a:t>).</a:t>
            </a:r>
          </a:p>
          <a:p>
            <a:endParaRPr lang="en-CA" dirty="0"/>
          </a:p>
        </p:txBody>
      </p:sp>
      <p:sp>
        <p:nvSpPr>
          <p:cNvPr id="9" name="Rectangle 3" descr="P059-03"/>
          <p:cNvSpPr>
            <a:spLocks noGrp="1" noChangeAspect="1" noChangeArrowheads="1"/>
          </p:cNvSpPr>
          <p:nvPr isPhoto="1"/>
        </p:nvSpPr>
        <p:spPr bwMode="auto">
          <a:xfrm>
            <a:off x="1175650" y="3856382"/>
            <a:ext cx="3243950" cy="25146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85634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Cytoskeleton - Microtubules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19200"/>
            <a:ext cx="9144000" cy="5638800"/>
          </a:xfrm>
        </p:spPr>
        <p:txBody>
          <a:bodyPr>
            <a:normAutofit/>
          </a:bodyPr>
          <a:lstStyle/>
          <a:p>
            <a:r>
              <a:rPr lang="en-US" b="1" u="sng" dirty="0"/>
              <a:t> </a:t>
            </a:r>
            <a:r>
              <a:rPr lang="en-US" b="1" u="sng" dirty="0">
                <a:solidFill>
                  <a:srgbClr val="C00000"/>
                </a:solidFill>
              </a:rPr>
              <a:t>Maintain the shape of the cell and </a:t>
            </a:r>
            <a:r>
              <a:rPr lang="en-US" b="1" u="sng" dirty="0" smtClean="0">
                <a:solidFill>
                  <a:srgbClr val="C00000"/>
                </a:solidFill>
              </a:rPr>
              <a:t>act as </a:t>
            </a:r>
            <a:r>
              <a:rPr lang="en-US" b="1" u="sng" dirty="0">
                <a:solidFill>
                  <a:srgbClr val="C00000"/>
                </a:solidFill>
              </a:rPr>
              <a:t>tracks that organelles can move on</a:t>
            </a:r>
            <a:r>
              <a:rPr lang="en-US" b="1" u="sng" dirty="0" smtClean="0">
                <a:solidFill>
                  <a:srgbClr val="C00000"/>
                </a:solidFill>
              </a:rPr>
              <a:t>.</a:t>
            </a:r>
          </a:p>
          <a:p>
            <a:endParaRPr lang="en-US" b="1" u="sng" dirty="0">
              <a:solidFill>
                <a:srgbClr val="C00000"/>
              </a:solidFill>
            </a:endParaRPr>
          </a:p>
          <a:p>
            <a:endParaRPr lang="en-US" b="1" u="sng" dirty="0" smtClean="0">
              <a:solidFill>
                <a:srgbClr val="C00000"/>
              </a:solidFill>
            </a:endParaRPr>
          </a:p>
          <a:p>
            <a:endParaRPr lang="en-US" b="1" u="sng" dirty="0">
              <a:solidFill>
                <a:srgbClr val="C00000"/>
              </a:solidFill>
            </a:endParaRPr>
          </a:p>
          <a:p>
            <a:endParaRPr lang="en-US" b="1" u="sng" dirty="0" smtClean="0"/>
          </a:p>
          <a:p>
            <a:endParaRPr lang="en-US" b="1" u="sng" dirty="0"/>
          </a:p>
          <a:p>
            <a:r>
              <a:rPr lang="en-US" dirty="0"/>
              <a:t>Thin cylinders several times larger than microfilaments.</a:t>
            </a:r>
          </a:p>
          <a:p>
            <a:r>
              <a:rPr lang="en-US" dirty="0"/>
              <a:t>Found in both </a:t>
            </a:r>
            <a:r>
              <a:rPr lang="en-US" b="1" u="sng" dirty="0">
                <a:solidFill>
                  <a:srgbClr val="C00000"/>
                </a:solidFill>
              </a:rPr>
              <a:t>cytoplasm and certain organelles</a:t>
            </a:r>
            <a:r>
              <a:rPr lang="en-US" dirty="0"/>
              <a:t>.</a:t>
            </a:r>
          </a:p>
          <a:p>
            <a:r>
              <a:rPr lang="en-US" dirty="0" smtClean="0"/>
              <a:t>Used </a:t>
            </a:r>
            <a:r>
              <a:rPr lang="en-US" dirty="0"/>
              <a:t>to construct material to make up </a:t>
            </a:r>
            <a:r>
              <a:rPr lang="en-US" b="1" u="sng" dirty="0" smtClean="0">
                <a:solidFill>
                  <a:srgbClr val="C00000"/>
                </a:solidFill>
              </a:rPr>
              <a:t>Cilia, Flagella </a:t>
            </a:r>
            <a:r>
              <a:rPr lang="en-US" b="1" u="sng" dirty="0">
                <a:solidFill>
                  <a:srgbClr val="C00000"/>
                </a:solidFill>
              </a:rPr>
              <a:t>and </a:t>
            </a:r>
            <a:r>
              <a:rPr lang="en-US" b="1" u="sng" dirty="0" smtClean="0">
                <a:solidFill>
                  <a:srgbClr val="C00000"/>
                </a:solidFill>
              </a:rPr>
              <a:t>Centrioles</a:t>
            </a:r>
            <a:r>
              <a:rPr lang="en-US" dirty="0">
                <a:solidFill>
                  <a:srgbClr val="C00000"/>
                </a:solidFill>
              </a:rPr>
              <a:t>.</a:t>
            </a:r>
          </a:p>
          <a:p>
            <a:endParaRPr lang="en-CA" dirty="0"/>
          </a:p>
        </p:txBody>
      </p:sp>
      <p:sp>
        <p:nvSpPr>
          <p:cNvPr id="7" name="Rectangle 3" descr="P060-02"/>
          <p:cNvSpPr>
            <a:spLocks noGrp="1" noChangeAspect="1" noChangeArrowheads="1"/>
          </p:cNvSpPr>
          <p:nvPr isPhoto="1"/>
        </p:nvSpPr>
        <p:spPr bwMode="auto">
          <a:xfrm>
            <a:off x="1981200" y="2133600"/>
            <a:ext cx="5234073" cy="2428028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3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7643834" y="3857628"/>
            <a:ext cx="128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Tubulin</a:t>
            </a:r>
            <a:endParaRPr lang="zh-CN" altLang="en-US" dirty="0"/>
          </a:p>
        </p:txBody>
      </p:sp>
      <p:cxnSp>
        <p:nvCxnSpPr>
          <p:cNvPr id="8" name="Straight Arrow Connector 7"/>
          <p:cNvCxnSpPr>
            <a:stCxn id="5" idx="1"/>
          </p:cNvCxnSpPr>
          <p:nvPr/>
        </p:nvCxnSpPr>
        <p:spPr>
          <a:xfrm rot="10800000">
            <a:off x="7215206" y="3929066"/>
            <a:ext cx="428628" cy="1132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2951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ad86751_03_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28599"/>
            <a:ext cx="3429000" cy="668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Organelles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190986"/>
            <a:ext cx="5638800" cy="5562600"/>
          </a:xfrm>
        </p:spPr>
        <p:txBody>
          <a:bodyPr>
            <a:normAutofit fontScale="92500"/>
          </a:bodyPr>
          <a:lstStyle/>
          <a:p>
            <a:r>
              <a:rPr lang="en-CA" dirty="0" smtClean="0"/>
              <a:t>Centrioles: </a:t>
            </a:r>
          </a:p>
          <a:p>
            <a:pPr lvl="1"/>
            <a:r>
              <a:rPr lang="en-CA" dirty="0" smtClean="0"/>
              <a:t>short cylinders with a 9+0 pattern of microtubule triplets</a:t>
            </a:r>
          </a:p>
          <a:p>
            <a:pPr lvl="1"/>
            <a:r>
              <a:rPr lang="en-CA" dirty="0" smtClean="0"/>
              <a:t>Two centrioles lying at right angles form the centrosome which is the microtubule organizing center (MTOC)</a:t>
            </a:r>
          </a:p>
          <a:p>
            <a:r>
              <a:rPr lang="en-CA" dirty="0" smtClean="0"/>
              <a:t>Cilia and Flagella:</a:t>
            </a:r>
          </a:p>
          <a:p>
            <a:pPr lvl="1"/>
            <a:r>
              <a:rPr lang="en-CA" dirty="0" smtClean="0"/>
              <a:t>Hair like projections that can move in undulating fashion (like a whip) or stiffly (like an oar)</a:t>
            </a:r>
          </a:p>
          <a:p>
            <a:pPr lvl="1"/>
            <a:r>
              <a:rPr lang="en-CA" dirty="0" smtClean="0"/>
              <a:t>Cells with cilia and/or flagella are capable of movement</a:t>
            </a:r>
          </a:p>
          <a:p>
            <a:pPr lvl="1"/>
            <a:r>
              <a:rPr lang="en-CA" dirty="0" smtClean="0"/>
              <a:t>Cilia also line the respiratory system and help remove foreign material from the lungs</a:t>
            </a:r>
          </a:p>
          <a:p>
            <a:endParaRPr lang="en-CA" dirty="0" smtClean="0"/>
          </a:p>
        </p:txBody>
      </p:sp>
      <p:sp>
        <p:nvSpPr>
          <p:cNvPr id="5" name="Rectangle 3" descr="P062-03"/>
          <p:cNvSpPr>
            <a:spLocks noGrp="1" noChangeAspect="1" noChangeArrowheads="1"/>
          </p:cNvSpPr>
          <p:nvPr isPhoto="1"/>
        </p:nvSpPr>
        <p:spPr bwMode="auto">
          <a:xfrm>
            <a:off x="6860307" y="4749937"/>
            <a:ext cx="2283693" cy="2181196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31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6" name="Rectangle 3" descr="P062-02"/>
          <p:cNvSpPr>
            <a:spLocks noGrp="1" noChangeAspect="1" noChangeArrowheads="1"/>
          </p:cNvSpPr>
          <p:nvPr isPhoto="1"/>
        </p:nvSpPr>
        <p:spPr bwMode="auto">
          <a:xfrm>
            <a:off x="5619772" y="4749937"/>
            <a:ext cx="1233607" cy="2108063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b="-3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76733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763000" cy="762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en-US" b="1" smtClean="0">
                <a:solidFill>
                  <a:schemeClr val="tx1"/>
                </a:solidFill>
              </a:rPr>
              <a:t>A cell </a:t>
            </a:r>
            <a:r>
              <a:rPr lang="en-US" b="1" smtClean="0">
                <a:solidFill>
                  <a:srgbClr val="C00000"/>
                </a:solidFill>
              </a:rPr>
              <a:t>is a living unit greater than the sum of its parts</a:t>
            </a:r>
          </a:p>
        </p:txBody>
      </p:sp>
      <p:sp>
        <p:nvSpPr>
          <p:cNvPr id="4915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228600" y="1524000"/>
            <a:ext cx="8686800" cy="4953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339933"/>
              </a:buClr>
            </a:pPr>
            <a:r>
              <a:rPr lang="en-US" sz="2600" smtClean="0">
                <a:solidFill>
                  <a:srgbClr val="000000"/>
                </a:solidFill>
              </a:rPr>
              <a:t>While the cell has many structures that have specific functions, </a:t>
            </a:r>
            <a:r>
              <a:rPr lang="en-US" sz="2600" smtClean="0">
                <a:solidFill>
                  <a:srgbClr val="C00000"/>
                </a:solidFill>
              </a:rPr>
              <a:t>they must work together</a:t>
            </a:r>
            <a:r>
              <a:rPr lang="en-US" sz="2600" smtClean="0"/>
              <a:t>.</a:t>
            </a:r>
          </a:p>
          <a:p>
            <a:pPr>
              <a:buClr>
                <a:srgbClr val="339933"/>
              </a:buClr>
            </a:pPr>
            <a:r>
              <a:rPr lang="en-US" sz="2600" smtClean="0"/>
              <a:t>The enzymes of the </a:t>
            </a:r>
            <a:r>
              <a:rPr lang="en-US" sz="2600" smtClean="0">
                <a:solidFill>
                  <a:srgbClr val="C00000"/>
                </a:solidFill>
              </a:rPr>
              <a:t>lysosomes</a:t>
            </a:r>
            <a:r>
              <a:rPr lang="en-US" sz="2600" smtClean="0"/>
              <a:t> and proteins of the cytoskeleton are synthesized at the </a:t>
            </a:r>
            <a:r>
              <a:rPr lang="en-US" sz="2600" smtClean="0">
                <a:solidFill>
                  <a:srgbClr val="C00000"/>
                </a:solidFill>
              </a:rPr>
              <a:t>ribosomes</a:t>
            </a:r>
            <a:r>
              <a:rPr lang="en-US" sz="2600" smtClean="0"/>
              <a:t>.</a:t>
            </a:r>
          </a:p>
          <a:p>
            <a:pPr>
              <a:buClr>
                <a:srgbClr val="339933"/>
              </a:buClr>
            </a:pPr>
            <a:r>
              <a:rPr lang="en-US" sz="2600" smtClean="0"/>
              <a:t>The information for these proteins comes from genetic messages sent by DNA in the </a:t>
            </a:r>
            <a:r>
              <a:rPr lang="en-US" sz="2600" smtClean="0">
                <a:solidFill>
                  <a:srgbClr val="C00000"/>
                </a:solidFill>
              </a:rPr>
              <a:t>nucleus</a:t>
            </a:r>
            <a:r>
              <a:rPr lang="en-US" sz="2600" smtClean="0"/>
              <a:t>.</a:t>
            </a:r>
          </a:p>
          <a:p>
            <a:pPr>
              <a:buClr>
                <a:srgbClr val="339933"/>
              </a:buClr>
            </a:pPr>
            <a:r>
              <a:rPr lang="en-US" sz="2600" smtClean="0"/>
              <a:t>All of these processes require energy in the form of ATP, most of which is supplied by the </a:t>
            </a:r>
            <a:r>
              <a:rPr lang="en-US" sz="2600" smtClean="0">
                <a:solidFill>
                  <a:srgbClr val="C00000"/>
                </a:solidFill>
              </a:rPr>
              <a:t>mitochondria</a:t>
            </a:r>
            <a:r>
              <a:rPr lang="en-US" sz="2600" smtClean="0"/>
              <a:t>.</a:t>
            </a:r>
          </a:p>
          <a:p>
            <a:pPr>
              <a:buClr>
                <a:srgbClr val="339933"/>
              </a:buClr>
            </a:pPr>
            <a:r>
              <a:rPr lang="en-US" sz="2600" smtClean="0">
                <a:solidFill>
                  <a:srgbClr val="000000"/>
                </a:solidFill>
              </a:rPr>
              <a:t>A cell is a living unit greater than the sum of its parts. </a:t>
            </a:r>
          </a:p>
          <a:p>
            <a:pPr>
              <a:buClr>
                <a:srgbClr val="339933"/>
              </a:buClr>
            </a:pPr>
            <a:endParaRPr lang="en-US" sz="2600" smtClean="0">
              <a:solidFill>
                <a:srgbClr val="000000"/>
              </a:solidFill>
            </a:endParaRPr>
          </a:p>
        </p:txBody>
      </p:sp>
      <p:sp>
        <p:nvSpPr>
          <p:cNvPr id="49156" name="Line 5"/>
          <p:cNvSpPr>
            <a:spLocks noChangeShapeType="1"/>
          </p:cNvSpPr>
          <p:nvPr/>
        </p:nvSpPr>
        <p:spPr bwMode="auto">
          <a:xfrm>
            <a:off x="152400" y="1371600"/>
            <a:ext cx="8763000" cy="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08473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ABCD Quiz!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 believe you all know how to play this game:</a:t>
            </a:r>
          </a:p>
          <a:p>
            <a:r>
              <a:rPr lang="en-CA" dirty="0" smtClean="0"/>
              <a:t>Groups of 4</a:t>
            </a:r>
          </a:p>
          <a:p>
            <a:pPr lvl="1"/>
            <a:r>
              <a:rPr lang="en-CA" dirty="0" smtClean="0"/>
              <a:t>1 scorekeeper</a:t>
            </a:r>
          </a:p>
          <a:p>
            <a:pPr lvl="1"/>
            <a:r>
              <a:rPr lang="en-CA" dirty="0" smtClean="0"/>
              <a:t>4 contestants</a:t>
            </a:r>
          </a:p>
          <a:p>
            <a:r>
              <a:rPr lang="en-CA" dirty="0" smtClean="0"/>
              <a:t>I will show a clue about an organelle, each team member will guess one of the 4 choices provided</a:t>
            </a:r>
          </a:p>
          <a:p>
            <a:r>
              <a:rPr lang="en-CA" dirty="0" smtClean="0"/>
              <a:t>Team with highest score wins</a:t>
            </a:r>
          </a:p>
          <a:p>
            <a:r>
              <a:rPr lang="en-CA" dirty="0" smtClean="0"/>
              <a:t>No notes or books allowed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22851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 1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 am the largest organelle in a cell, and I contain hereditary material. I am a:</a:t>
            </a:r>
          </a:p>
          <a:p>
            <a:r>
              <a:rPr lang="en-CA" dirty="0" smtClean="0"/>
              <a:t>A) Ribosome</a:t>
            </a:r>
          </a:p>
          <a:p>
            <a:r>
              <a:rPr lang="en-CA" dirty="0" smtClean="0"/>
              <a:t>B) Mitochondrion</a:t>
            </a:r>
          </a:p>
          <a:p>
            <a:r>
              <a:rPr lang="en-CA" dirty="0" smtClean="0"/>
              <a:t>C) Nucleus</a:t>
            </a:r>
          </a:p>
          <a:p>
            <a:r>
              <a:rPr lang="en-CA" dirty="0" smtClean="0"/>
              <a:t>D) Golgi Apparatus</a:t>
            </a:r>
          </a:p>
          <a:p>
            <a:r>
              <a:rPr lang="en-CA" dirty="0" smtClean="0"/>
              <a:t>Answer is C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73420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 2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 am composed of phospholipids and proteins and I control what enters and exits the cell. I am a:</a:t>
            </a:r>
          </a:p>
          <a:p>
            <a:r>
              <a:rPr lang="en-CA" dirty="0" smtClean="0"/>
              <a:t>A) Plasma Membrane</a:t>
            </a:r>
          </a:p>
          <a:p>
            <a:r>
              <a:rPr lang="en-CA" dirty="0" smtClean="0"/>
              <a:t>B) Lysosome</a:t>
            </a:r>
          </a:p>
          <a:p>
            <a:r>
              <a:rPr lang="en-CA" dirty="0" smtClean="0"/>
              <a:t>C) Vesicle</a:t>
            </a:r>
          </a:p>
          <a:p>
            <a:r>
              <a:rPr lang="en-CA" dirty="0" smtClean="0"/>
              <a:t>D) Smooth ER</a:t>
            </a:r>
          </a:p>
          <a:p>
            <a:r>
              <a:rPr lang="en-CA" dirty="0" smtClean="0"/>
              <a:t>Answer is A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32810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 3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 am kind of like the subway system of the cell because I transport molecules from one place to another. I am a:</a:t>
            </a:r>
          </a:p>
          <a:p>
            <a:r>
              <a:rPr lang="en-CA" dirty="0" smtClean="0"/>
              <a:t>A) Rough ER</a:t>
            </a:r>
          </a:p>
          <a:p>
            <a:r>
              <a:rPr lang="en-CA" dirty="0" smtClean="0"/>
              <a:t>B) Vesicle</a:t>
            </a:r>
          </a:p>
          <a:p>
            <a:r>
              <a:rPr lang="en-CA" dirty="0" smtClean="0"/>
              <a:t>C) Lysosome</a:t>
            </a:r>
          </a:p>
          <a:p>
            <a:r>
              <a:rPr lang="en-CA" dirty="0" smtClean="0"/>
              <a:t>D) Mitochondrion</a:t>
            </a:r>
          </a:p>
          <a:p>
            <a:r>
              <a:rPr lang="en-CA" dirty="0" smtClean="0"/>
              <a:t>Answer is B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4098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381000" y="152400"/>
            <a:ext cx="8229600" cy="558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  <a:buClr>
                <a:srgbClr val="339933"/>
              </a:buClr>
            </a:pPr>
            <a:r>
              <a:rPr lang="en-US" sz="3200" dirty="0"/>
              <a:t>In the late 1830’s two German biologists, </a:t>
            </a:r>
            <a:r>
              <a:rPr lang="en-US" sz="3200" b="1" u="sng" dirty="0" err="1">
                <a:solidFill>
                  <a:srgbClr val="A3171E"/>
                </a:solidFill>
              </a:rPr>
              <a:t>Schleiden</a:t>
            </a:r>
            <a:r>
              <a:rPr lang="en-US" sz="3200" b="1" dirty="0"/>
              <a:t> </a:t>
            </a:r>
            <a:r>
              <a:rPr lang="en-US" sz="3200" dirty="0"/>
              <a:t>( a botanist) and </a:t>
            </a:r>
            <a:r>
              <a:rPr lang="en-US" sz="3200" b="1" u="sng" dirty="0">
                <a:solidFill>
                  <a:srgbClr val="A3171E"/>
                </a:solidFill>
              </a:rPr>
              <a:t>Schwann</a:t>
            </a:r>
            <a:r>
              <a:rPr lang="en-US" sz="3200" dirty="0"/>
              <a:t>, (a zoologists) made similar claims.</a:t>
            </a:r>
          </a:p>
          <a:p>
            <a:pPr>
              <a:spcBef>
                <a:spcPts val="1500"/>
              </a:spcBef>
              <a:buClr>
                <a:srgbClr val="339933"/>
              </a:buClr>
            </a:pPr>
            <a:r>
              <a:rPr lang="en-US" sz="3200" dirty="0"/>
              <a:t>  They realized that all organisms they were </a:t>
            </a:r>
            <a:r>
              <a:rPr lang="en-US" sz="3200" dirty="0" smtClean="0"/>
              <a:t>studying </a:t>
            </a:r>
            <a:r>
              <a:rPr lang="en-US" sz="3200" dirty="0"/>
              <a:t>were 	</a:t>
            </a:r>
            <a:r>
              <a:rPr lang="en-US" sz="3200" dirty="0" smtClean="0"/>
              <a:t>composed </a:t>
            </a:r>
            <a:r>
              <a:rPr lang="en-US" sz="3200" dirty="0"/>
              <a:t>of cells. </a:t>
            </a:r>
            <a:r>
              <a:rPr lang="en-US" sz="3200" dirty="0" smtClean="0"/>
              <a:t>Their 					discoveries </a:t>
            </a:r>
            <a:r>
              <a:rPr lang="en-US" sz="3200" dirty="0"/>
              <a:t>are </a:t>
            </a:r>
            <a:r>
              <a:rPr lang="en-US" sz="3200" dirty="0" smtClean="0"/>
              <a:t>now 				generalized as </a:t>
            </a:r>
            <a:endParaRPr lang="en-US" sz="3200" dirty="0"/>
          </a:p>
          <a:p>
            <a:pPr>
              <a:spcBef>
                <a:spcPts val="1500"/>
              </a:spcBef>
              <a:buClr>
                <a:srgbClr val="339933"/>
              </a:buClr>
            </a:pPr>
            <a:r>
              <a:rPr lang="en-US" sz="3200" dirty="0"/>
              <a:t>				</a:t>
            </a:r>
            <a:r>
              <a:rPr lang="en-US" sz="3600" b="1" dirty="0">
                <a:solidFill>
                  <a:srgbClr val="A3171E"/>
                </a:solidFill>
              </a:rPr>
              <a:t>“ The cell is the 					building block of all 					organisms.” </a:t>
            </a:r>
          </a:p>
        </p:txBody>
      </p:sp>
      <p:pic>
        <p:nvPicPr>
          <p:cNvPr id="4099" name="Picture 4" descr="http://tbn0.google.com/images?q=tbn:P52JzP3q8DO6iM:http://www.oralchelation.com/ingred/images/bd05551_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55" y="2895600"/>
            <a:ext cx="3733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571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 4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 receive protein filled transport vesicles from the ER which I then sort and repackage for use inside the cell. I am the:</a:t>
            </a:r>
          </a:p>
          <a:p>
            <a:r>
              <a:rPr lang="en-CA" dirty="0" smtClean="0"/>
              <a:t>A) Ribosome</a:t>
            </a:r>
          </a:p>
          <a:p>
            <a:r>
              <a:rPr lang="en-CA" dirty="0" smtClean="0"/>
              <a:t>B) Vacuole</a:t>
            </a:r>
          </a:p>
          <a:p>
            <a:r>
              <a:rPr lang="en-CA" dirty="0" smtClean="0"/>
              <a:t>C) Cytoplasm</a:t>
            </a:r>
          </a:p>
          <a:p>
            <a:r>
              <a:rPr lang="en-CA" dirty="0" smtClean="0"/>
              <a:t>D) Golgi Apparatus</a:t>
            </a:r>
          </a:p>
          <a:p>
            <a:r>
              <a:rPr lang="en-CA" dirty="0" smtClean="0"/>
              <a:t>Answer is 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14668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 5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 synthesize protein and I can be found in the cytoplasm or attached to another organelle. I can also be found in groups. I am a:</a:t>
            </a:r>
          </a:p>
          <a:p>
            <a:r>
              <a:rPr lang="en-CA" dirty="0" smtClean="0"/>
              <a:t>A) Mitochondrion</a:t>
            </a:r>
          </a:p>
          <a:p>
            <a:r>
              <a:rPr lang="en-CA" dirty="0" smtClean="0"/>
              <a:t>B) Ribosome</a:t>
            </a:r>
          </a:p>
          <a:p>
            <a:r>
              <a:rPr lang="en-CA" dirty="0" smtClean="0"/>
              <a:t>C) Lysosome</a:t>
            </a:r>
          </a:p>
          <a:p>
            <a:r>
              <a:rPr lang="en-CA" dirty="0" smtClean="0"/>
              <a:t>D) Microfilament</a:t>
            </a:r>
          </a:p>
          <a:p>
            <a:r>
              <a:rPr lang="en-CA" dirty="0" smtClean="0"/>
              <a:t>Answer is B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10565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 6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 have attached ribosomes that synthesize proteins which I then process and package. Cells that export a lot of protein have a lot of me! I am the:</a:t>
            </a:r>
          </a:p>
          <a:p>
            <a:r>
              <a:rPr lang="en-CA" dirty="0" smtClean="0"/>
              <a:t>A) Lysosome</a:t>
            </a:r>
          </a:p>
          <a:p>
            <a:r>
              <a:rPr lang="en-CA" dirty="0" smtClean="0"/>
              <a:t>B) Nuclear Envelope</a:t>
            </a:r>
          </a:p>
          <a:p>
            <a:r>
              <a:rPr lang="en-CA" dirty="0" smtClean="0"/>
              <a:t>C) Rough ER</a:t>
            </a:r>
          </a:p>
          <a:p>
            <a:r>
              <a:rPr lang="en-CA" dirty="0" smtClean="0"/>
              <a:t>D) Smooth ER</a:t>
            </a:r>
          </a:p>
          <a:p>
            <a:r>
              <a:rPr lang="en-CA" dirty="0" smtClean="0"/>
              <a:t>Answer is C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97673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 7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 have a double membrane and I am the site of cellular respiration and production of ATP. I am a:</a:t>
            </a:r>
          </a:p>
          <a:p>
            <a:r>
              <a:rPr lang="en-CA" dirty="0" smtClean="0"/>
              <a:t>A) Mitochondrion</a:t>
            </a:r>
          </a:p>
          <a:p>
            <a:r>
              <a:rPr lang="en-CA" dirty="0" smtClean="0"/>
              <a:t>B) Golgi Apparatus</a:t>
            </a:r>
          </a:p>
          <a:p>
            <a:r>
              <a:rPr lang="en-CA" dirty="0" smtClean="0"/>
              <a:t>C) Smooth ER</a:t>
            </a:r>
          </a:p>
          <a:p>
            <a:r>
              <a:rPr lang="en-CA" dirty="0" smtClean="0"/>
              <a:t>D) Rough ER</a:t>
            </a:r>
          </a:p>
          <a:p>
            <a:r>
              <a:rPr lang="en-CA" dirty="0" smtClean="0"/>
              <a:t>Answer is A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749749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 8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My job is to digest nutrients for use in the cell or to get rid of unwanted molecules and waste. I am a:</a:t>
            </a:r>
          </a:p>
          <a:p>
            <a:r>
              <a:rPr lang="en-CA" dirty="0" smtClean="0"/>
              <a:t>A) Vesicle</a:t>
            </a:r>
          </a:p>
          <a:p>
            <a:r>
              <a:rPr lang="en-CA" dirty="0" smtClean="0"/>
              <a:t>B) Nucleus</a:t>
            </a:r>
          </a:p>
          <a:p>
            <a:r>
              <a:rPr lang="en-CA" dirty="0" smtClean="0"/>
              <a:t>C) Lysosome</a:t>
            </a:r>
          </a:p>
          <a:p>
            <a:r>
              <a:rPr lang="en-CA" dirty="0" smtClean="0"/>
              <a:t>D) Ribosome</a:t>
            </a:r>
          </a:p>
          <a:p>
            <a:r>
              <a:rPr lang="en-CA" dirty="0" smtClean="0"/>
              <a:t>Answer is C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9280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 9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 maintain the shape of the cell and allow different organelles to move around the cytoplasm. I am the:</a:t>
            </a:r>
          </a:p>
          <a:p>
            <a:r>
              <a:rPr lang="en-CA" dirty="0" smtClean="0"/>
              <a:t>A) Cytoplasm</a:t>
            </a:r>
          </a:p>
          <a:p>
            <a:r>
              <a:rPr lang="en-CA" dirty="0" smtClean="0"/>
              <a:t>B) Vesicle</a:t>
            </a:r>
          </a:p>
          <a:p>
            <a:r>
              <a:rPr lang="en-CA" dirty="0" smtClean="0"/>
              <a:t>C) Cytoskeleton</a:t>
            </a:r>
          </a:p>
          <a:p>
            <a:r>
              <a:rPr lang="en-CA" dirty="0" smtClean="0"/>
              <a:t>D) Plasma Membrane</a:t>
            </a:r>
          </a:p>
          <a:p>
            <a:r>
              <a:rPr lang="en-CA" dirty="0" smtClean="0"/>
              <a:t>Answer is C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60896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 10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I am capable of forming transport vesicles and lipids and steroids are synthesized inside of me. I am:</a:t>
            </a:r>
          </a:p>
          <a:p>
            <a:r>
              <a:rPr lang="en-CA" dirty="0" smtClean="0"/>
              <a:t>A) Rough ER</a:t>
            </a:r>
          </a:p>
          <a:p>
            <a:r>
              <a:rPr lang="en-CA" dirty="0" smtClean="0"/>
              <a:t>B) Smooth ER</a:t>
            </a:r>
          </a:p>
          <a:p>
            <a:r>
              <a:rPr lang="en-CA" dirty="0" smtClean="0"/>
              <a:t>C) Golgi Apparatus</a:t>
            </a:r>
          </a:p>
          <a:p>
            <a:r>
              <a:rPr lang="en-CA" dirty="0" smtClean="0"/>
              <a:t>D) Mitochondrion</a:t>
            </a:r>
          </a:p>
          <a:p>
            <a:r>
              <a:rPr lang="en-CA" dirty="0" smtClean="0"/>
              <a:t>Answer is B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7238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609600" y="1166812"/>
            <a:ext cx="48768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dirty="0"/>
              <a:t>A few years later, </a:t>
            </a:r>
          </a:p>
          <a:p>
            <a:r>
              <a:rPr lang="en-US" sz="3200" b="1" u="sng" dirty="0">
                <a:solidFill>
                  <a:srgbClr val="A3171E"/>
                </a:solidFill>
              </a:rPr>
              <a:t>Rudolph Virchow</a:t>
            </a:r>
            <a:r>
              <a:rPr lang="en-US" sz="3200" dirty="0">
                <a:solidFill>
                  <a:srgbClr val="A3171E"/>
                </a:solidFill>
              </a:rPr>
              <a:t> </a:t>
            </a:r>
          </a:p>
          <a:p>
            <a:r>
              <a:rPr lang="en-US" sz="3200" dirty="0"/>
              <a:t>added the observation that </a:t>
            </a:r>
            <a:r>
              <a:rPr lang="en-US" sz="3200" dirty="0" smtClean="0"/>
              <a:t>cells </a:t>
            </a:r>
            <a:r>
              <a:rPr lang="en-US" sz="3200" dirty="0"/>
              <a:t>“</a:t>
            </a:r>
            <a:r>
              <a:rPr lang="en-US" sz="3200" b="1" u="sng" dirty="0">
                <a:solidFill>
                  <a:srgbClr val="C00000"/>
                </a:solidFill>
              </a:rPr>
              <a:t>come from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</a:p>
          <a:p>
            <a:r>
              <a:rPr lang="en-US" sz="3200" b="1" u="sng" dirty="0">
                <a:solidFill>
                  <a:srgbClr val="C00000"/>
                </a:solidFill>
              </a:rPr>
              <a:t>pre-existing cells</a:t>
            </a:r>
            <a:r>
              <a:rPr lang="en-US" sz="3200" dirty="0"/>
              <a:t>.”  </a:t>
            </a:r>
          </a:p>
          <a:p>
            <a:endParaRPr lang="en-US" sz="3200" dirty="0"/>
          </a:p>
          <a:p>
            <a:r>
              <a:rPr lang="en-US" sz="3200" dirty="0"/>
              <a:t>These two statements </a:t>
            </a:r>
          </a:p>
          <a:p>
            <a:r>
              <a:rPr lang="en-US" sz="3200" dirty="0"/>
              <a:t>comprise what is now </a:t>
            </a:r>
          </a:p>
          <a:p>
            <a:r>
              <a:rPr lang="en-US" sz="3200" dirty="0"/>
              <a:t>known as the </a:t>
            </a:r>
            <a:r>
              <a:rPr lang="en-US" sz="3200" b="1" u="sng" dirty="0">
                <a:solidFill>
                  <a:srgbClr val="A3171E"/>
                </a:solidFill>
              </a:rPr>
              <a:t>Cell Theory</a:t>
            </a:r>
            <a:r>
              <a:rPr lang="en-US" sz="3200" dirty="0">
                <a:solidFill>
                  <a:srgbClr val="A3171E"/>
                </a:solidFill>
              </a:rPr>
              <a:t>.</a:t>
            </a:r>
          </a:p>
        </p:txBody>
      </p:sp>
      <p:pic>
        <p:nvPicPr>
          <p:cNvPr id="5123" name="Picture 6" descr="Rudolf Virch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0"/>
            <a:ext cx="4114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4797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Cell Theory</a:t>
            </a:r>
            <a:endParaRPr lang="en-CA" dirty="0"/>
          </a:p>
        </p:txBody>
      </p:sp>
      <p:sp>
        <p:nvSpPr>
          <p:cNvPr id="6147" name="Content Placeholder 2"/>
          <p:cNvSpPr>
            <a:spLocks noGrp="1"/>
          </p:cNvSpPr>
          <p:nvPr>
            <p:ph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dirty="0" smtClean="0"/>
              <a:t>Cell theory states:</a:t>
            </a:r>
          </a:p>
          <a:p>
            <a:pPr lvl="1"/>
            <a:r>
              <a:rPr lang="en-US" sz="2800" dirty="0" smtClean="0"/>
              <a:t> All organisms are composed of one or more cells. </a:t>
            </a:r>
          </a:p>
          <a:p>
            <a:pPr lvl="1"/>
            <a:r>
              <a:rPr lang="en-US" sz="2800" dirty="0" smtClean="0"/>
              <a:t>Cells are the basic unit of structure and function in an organism.</a:t>
            </a:r>
          </a:p>
          <a:p>
            <a:pPr lvl="1"/>
            <a:r>
              <a:rPr lang="en-US" sz="2800" dirty="0" smtClean="0"/>
              <a:t>All cells come from other cells. </a:t>
            </a:r>
          </a:p>
        </p:txBody>
      </p:sp>
    </p:spTree>
    <p:extLst>
      <p:ext uri="{BB962C8B-B14F-4D97-AF65-F5344CB8AC3E}">
        <p14:creationId xmlns:p14="http://schemas.microsoft.com/office/powerpoint/2010/main" xmlns="" val="131821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Cell Size</a:t>
            </a:r>
            <a:endParaRPr lang="en-CA" dirty="0"/>
          </a:p>
        </p:txBody>
      </p:sp>
      <p:sp>
        <p:nvSpPr>
          <p:cNvPr id="7171" name="Content Placeholder 2"/>
          <p:cNvSpPr>
            <a:spLocks noGrp="1"/>
          </p:cNvSpPr>
          <p:nvPr>
            <p:ph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Cells are very small. Most cells are between 1 micrometer (1 thousandth of a millimeter) and 100 micrometers.</a:t>
            </a:r>
          </a:p>
        </p:txBody>
      </p:sp>
      <p:pic>
        <p:nvPicPr>
          <p:cNvPr id="7172" name="Picture 7" descr="sizes_of_living_thi_c_la_7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14600"/>
            <a:ext cx="7729494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2643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Cell Size</a:t>
            </a:r>
            <a:endParaRPr lang="en-CA" dirty="0"/>
          </a:p>
        </p:txBody>
      </p:sp>
      <p:sp>
        <p:nvSpPr>
          <p:cNvPr id="8195" name="Content Placeholder 2"/>
          <p:cNvSpPr>
            <a:spLocks noGrp="1"/>
          </p:cNvSpPr>
          <p:nvPr>
            <p:ph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Small cells </a:t>
            </a:r>
            <a:r>
              <a:rPr lang="en-US" sz="2400" dirty="0" smtClean="0"/>
              <a:t>are advantageous to multicellular organisms.</a:t>
            </a:r>
          </a:p>
          <a:p>
            <a:r>
              <a:rPr lang="en-US" sz="2400" dirty="0" smtClean="0"/>
              <a:t>Nutrients and wastes are passed through the cell at its surface, therefore the amount of </a:t>
            </a:r>
            <a:r>
              <a:rPr lang="en-US" sz="2400" dirty="0" smtClean="0">
                <a:solidFill>
                  <a:srgbClr val="C00000"/>
                </a:solidFill>
              </a:rPr>
              <a:t>surface area affects the ability to material in and out of the cell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As cells </a:t>
            </a:r>
            <a:r>
              <a:rPr lang="en-US" sz="2400" dirty="0" smtClean="0">
                <a:solidFill>
                  <a:srgbClr val="C00000"/>
                </a:solidFill>
              </a:rPr>
              <a:t>increase in volume</a:t>
            </a:r>
            <a:r>
              <a:rPr lang="en-US" sz="2400" dirty="0" smtClean="0"/>
              <a:t>, the proportionate amount of </a:t>
            </a:r>
            <a:r>
              <a:rPr lang="en-US" sz="2400" dirty="0" smtClean="0">
                <a:solidFill>
                  <a:srgbClr val="C00000"/>
                </a:solidFill>
              </a:rPr>
              <a:t>surface area decreases</a:t>
            </a:r>
            <a:r>
              <a:rPr lang="en-US" sz="2400" dirty="0" smtClean="0"/>
              <a:t>. </a:t>
            </a:r>
          </a:p>
        </p:txBody>
      </p:sp>
      <p:pic>
        <p:nvPicPr>
          <p:cNvPr id="8196" name="Picture 14" descr="protein_molecules_c_la_7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0"/>
            <a:ext cx="6218238" cy="2246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381000" y="61722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9pPr>
          </a:lstStyle>
          <a:p>
            <a:r>
              <a:rPr lang="en-US" dirty="0"/>
              <a:t>Surface Area: 96 cm</a:t>
            </a:r>
            <a:r>
              <a:rPr lang="en-US" baseline="30000" dirty="0"/>
              <a:t>2</a:t>
            </a:r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3657600" y="6172200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9pPr>
          </a:lstStyle>
          <a:p>
            <a:r>
              <a:rPr lang="en-US"/>
              <a:t>192 cm</a:t>
            </a:r>
            <a:r>
              <a:rPr lang="en-US" baseline="30000"/>
              <a:t>2</a:t>
            </a:r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6096000" y="6172200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ＭＳ Ｐゴシック" pitchFamily="-112" charset="-128"/>
              </a:defRPr>
            </a:lvl9pPr>
          </a:lstStyle>
          <a:p>
            <a:r>
              <a:rPr lang="en-US"/>
              <a:t>384 cm</a:t>
            </a:r>
            <a:r>
              <a:rPr lang="en-US" baseline="3000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284483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19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2822</TotalTime>
  <Words>2097</Words>
  <Application>Microsoft Office PowerPoint</Application>
  <PresentationFormat>On-screen Show (4:3)</PresentationFormat>
  <Paragraphs>321</Paragraphs>
  <Slides>56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Origin</vt:lpstr>
      <vt:lpstr>Cell Biology: Cell Structure and Function</vt:lpstr>
      <vt:lpstr>Today’s Objectives</vt:lpstr>
      <vt:lpstr>The Cell</vt:lpstr>
      <vt:lpstr>The study of cells</vt:lpstr>
      <vt:lpstr>Slide 5</vt:lpstr>
      <vt:lpstr>Slide 6</vt:lpstr>
      <vt:lpstr>Cell Theory</vt:lpstr>
      <vt:lpstr>Cell Size</vt:lpstr>
      <vt:lpstr>Cell Size</vt:lpstr>
      <vt:lpstr>Types of Cells</vt:lpstr>
      <vt:lpstr>Prokaryotic Cells</vt:lpstr>
      <vt:lpstr>Eukaryotic Cells</vt:lpstr>
      <vt:lpstr>Slide 13</vt:lpstr>
      <vt:lpstr>Slide 14</vt:lpstr>
      <vt:lpstr>Slide 15</vt:lpstr>
      <vt:lpstr>Nucleus</vt:lpstr>
      <vt:lpstr>Nucleus and Nuclear Envelope</vt:lpstr>
      <vt:lpstr>Nucleolus</vt:lpstr>
      <vt:lpstr>Chromatin</vt:lpstr>
      <vt:lpstr>Chromosomes</vt:lpstr>
      <vt:lpstr>    Each eukaryotic species has a characteristic number of chromosomes </vt:lpstr>
      <vt:lpstr>Cytoplasm</vt:lpstr>
      <vt:lpstr>Plasma Membrane</vt:lpstr>
      <vt:lpstr>Plasma Membrane (cell membrane)</vt:lpstr>
      <vt:lpstr>Slide 25</vt:lpstr>
      <vt:lpstr>End of Part 1</vt:lpstr>
      <vt:lpstr>The Endomembrane System</vt:lpstr>
      <vt:lpstr>Smooth Endoplasmic Reticulum (Smooth ER)</vt:lpstr>
      <vt:lpstr>Slide 29</vt:lpstr>
      <vt:lpstr>Rough Endoplasmic Reticulum (Rough ER)</vt:lpstr>
      <vt:lpstr>Golgi Apparatus (Golgi Body)</vt:lpstr>
      <vt:lpstr>Slide 32</vt:lpstr>
      <vt:lpstr>Vesicles and Vacuoles</vt:lpstr>
      <vt:lpstr>Lysosomes</vt:lpstr>
      <vt:lpstr>The Endomembrane System</vt:lpstr>
      <vt:lpstr>Slide 36</vt:lpstr>
      <vt:lpstr>Slide 37</vt:lpstr>
      <vt:lpstr>Ribosomes</vt:lpstr>
      <vt:lpstr>Mitochondria (singular – Mitochondrion)</vt:lpstr>
      <vt:lpstr>Slide 40</vt:lpstr>
      <vt:lpstr>Cytoskeleton</vt:lpstr>
      <vt:lpstr>Cytoskeleton – Microfilaments (Actin Filaments)</vt:lpstr>
      <vt:lpstr>Cytoskeleton - Microtubules</vt:lpstr>
      <vt:lpstr>Other Organelles</vt:lpstr>
      <vt:lpstr>A cell is a living unit greater than the sum of its parts</vt:lpstr>
      <vt:lpstr>ABCD Quiz!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</vt:vector>
  </TitlesOfParts>
  <Company>Bill Rogers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User</cp:lastModifiedBy>
  <cp:revision>227</cp:revision>
  <dcterms:modified xsi:type="dcterms:W3CDTF">2014-10-14T03:10:52Z</dcterms:modified>
</cp:coreProperties>
</file>